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260" r:id="rId5"/>
    <p:sldId id="258" r:id="rId6"/>
    <p:sldId id="265" r:id="rId7"/>
    <p:sldId id="263" r:id="rId8"/>
    <p:sldId id="277" r:id="rId9"/>
    <p:sldId id="262" r:id="rId10"/>
    <p:sldId id="267" r:id="rId11"/>
    <p:sldId id="269" r:id="rId12"/>
    <p:sldId id="264" r:id="rId13"/>
    <p:sldId id="271" r:id="rId14"/>
    <p:sldId id="268" r:id="rId15"/>
    <p:sldId id="270" r:id="rId16"/>
    <p:sldId id="272" r:id="rId17"/>
    <p:sldId id="266" r:id="rId18"/>
    <p:sldId id="274" r:id="rId19"/>
    <p:sldId id="273" r:id="rId20"/>
    <p:sldId id="276" r:id="rId21"/>
    <p:sldId id="275" r:id="rId2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53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6EE15-006A-41CA-BD45-D1A1D3AE98D6}" type="datetimeFigureOut">
              <a:rPr lang="ru-RU" smtClean="0"/>
              <a:pPr/>
              <a:t>23.01.2026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23386-4C93-45E7-A04B-5638D05C91E3}" type="slidenum">
              <a:rPr lang="ru-RU" smtClean="0"/>
              <a:pPr/>
              <a:t>‹#›</a:t>
            </a:fld>
            <a:endParaRPr lang="ru-RU"/>
          </a:p>
        </p:txBody>
      </p:sp>
    </p:spTree>
    <p:extLst>
      <p:ext uri="{BB962C8B-B14F-4D97-AF65-F5344CB8AC3E}">
        <p14:creationId xmlns="" xmlns:p14="http://schemas.microsoft.com/office/powerpoint/2010/main" val="286852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415206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397558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10913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41226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11762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354212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52605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29568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186764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311770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618FFF3-C5F8-4250-959B-6F0FE8216FE5}" type="datetimeFigureOut">
              <a:rPr lang="ru-RU" smtClean="0"/>
              <a:pPr/>
              <a:t>23.01.2026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5698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618FFF3-C5F8-4250-959B-6F0FE8216FE5}" type="datetimeFigureOut">
              <a:rPr lang="ru-RU" smtClean="0"/>
              <a:pPr/>
              <a:t>23.01.2026</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33A650-3B7D-401B-A63D-D169BE1B03D4}" type="slidenum">
              <a:rPr lang="ru-RU" smtClean="0"/>
              <a:pPr/>
              <a:t>‹#›</a:t>
            </a:fld>
            <a:endParaRPr lang="ru-RU"/>
          </a:p>
        </p:txBody>
      </p:sp>
    </p:spTree>
    <p:extLst>
      <p:ext uri="{BB962C8B-B14F-4D97-AF65-F5344CB8AC3E}">
        <p14:creationId xmlns="" xmlns:p14="http://schemas.microsoft.com/office/powerpoint/2010/main" val="4127202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2D3DC5D0-D67C-9CB9-3794-2F2C5F4E269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83568" y="339502"/>
            <a:ext cx="7344816" cy="430887"/>
          </a:xfrm>
          <a:prstGeom prst="rect">
            <a:avLst/>
          </a:prstGeom>
          <a:noFill/>
        </p:spPr>
        <p:txBody>
          <a:bodyPr wrap="square" rtlCol="0">
            <a:spAutoFit/>
          </a:bodyPr>
          <a:lstStyle/>
          <a:p>
            <a:pPr algn="ctr"/>
            <a:r>
              <a:rPr lang="ba-RU" sz="1100" dirty="0" smtClean="0">
                <a:solidFill>
                  <a:srgbClr val="0070C0"/>
                </a:solidFill>
                <a:latin typeface="Times New Roman" pitchFamily="18" charset="0"/>
                <a:cs typeface="Times New Roman" pitchFamily="18" charset="0"/>
              </a:rPr>
              <a:t>РӘСӘЙ ФЕДЕРАЦИЯҺЫНЫҢ  МӘҒАРИФ  МИНИСТРЛЫҒЫ</a:t>
            </a:r>
          </a:p>
          <a:p>
            <a:pPr algn="ctr"/>
            <a:r>
              <a:rPr lang="ba-RU" sz="1100" dirty="0" smtClean="0">
                <a:solidFill>
                  <a:srgbClr val="0070C0"/>
                </a:solidFill>
                <a:latin typeface="Times New Roman" pitchFamily="18" charset="0"/>
                <a:cs typeface="Times New Roman" pitchFamily="18" charset="0"/>
              </a:rPr>
              <a:t>МИФТАХЕТДИН  АҠМУЛЛА  ИСЕМЕНДӘГЕ  БАШҠОРТ  ДӘҮЛӘТ  ПЕДАГОГИЯ  УНИВЕРСИТЕТЫ</a:t>
            </a:r>
            <a:endParaRPr lang="ru-RU" sz="1100" dirty="0">
              <a:solidFill>
                <a:srgbClr val="0070C0"/>
              </a:solidFill>
              <a:latin typeface="Times New Roman" pitchFamily="18" charset="0"/>
              <a:cs typeface="Times New Roman" pitchFamily="18" charset="0"/>
            </a:endParaRPr>
          </a:p>
        </p:txBody>
      </p:sp>
      <p:sp>
        <p:nvSpPr>
          <p:cNvPr id="4" name="TextBox 3"/>
          <p:cNvSpPr txBox="1"/>
          <p:nvPr/>
        </p:nvSpPr>
        <p:spPr>
          <a:xfrm>
            <a:off x="755576" y="1563638"/>
            <a:ext cx="7776864" cy="954107"/>
          </a:xfrm>
          <a:prstGeom prst="rect">
            <a:avLst/>
          </a:prstGeom>
          <a:noFill/>
        </p:spPr>
        <p:txBody>
          <a:bodyPr wrap="square" rtlCol="0">
            <a:spAutoFit/>
          </a:bodyPr>
          <a:lstStyle/>
          <a:p>
            <a:pPr algn="ctr"/>
            <a:r>
              <a:rPr lang="ba-RU" sz="2800" b="1" dirty="0" smtClean="0">
                <a:solidFill>
                  <a:srgbClr val="0070C0"/>
                </a:solidFill>
                <a:latin typeface="Times New Roman" pitchFamily="18" charset="0"/>
                <a:cs typeface="Times New Roman" pitchFamily="18" charset="0"/>
              </a:rPr>
              <a:t>Башҡорт теленең төньяҡ-көнбайыш диалектын өйрәнеү тәжрибәһе</a:t>
            </a:r>
            <a:endParaRPr lang="ru-RU" sz="2800" b="1" dirty="0">
              <a:solidFill>
                <a:srgbClr val="0070C0"/>
              </a:solidFill>
              <a:latin typeface="Times New Roman" pitchFamily="18" charset="0"/>
              <a:cs typeface="Times New Roman" pitchFamily="18" charset="0"/>
            </a:endParaRPr>
          </a:p>
        </p:txBody>
      </p:sp>
      <p:sp>
        <p:nvSpPr>
          <p:cNvPr id="5" name="TextBox 4"/>
          <p:cNvSpPr txBox="1"/>
          <p:nvPr/>
        </p:nvSpPr>
        <p:spPr>
          <a:xfrm>
            <a:off x="5004048" y="3579862"/>
            <a:ext cx="3600400" cy="954107"/>
          </a:xfrm>
          <a:prstGeom prst="rect">
            <a:avLst/>
          </a:prstGeom>
          <a:noFill/>
        </p:spPr>
        <p:txBody>
          <a:bodyPr wrap="square" rtlCol="0">
            <a:spAutoFit/>
          </a:bodyPr>
          <a:lstStyle/>
          <a:p>
            <a:pPr algn="r"/>
            <a:r>
              <a:rPr lang="ba-RU" sz="1400" b="1" i="1" dirty="0" smtClean="0">
                <a:solidFill>
                  <a:srgbClr val="0070C0"/>
                </a:solidFill>
                <a:latin typeface="Times New Roman" pitchFamily="18" charset="0"/>
                <a:cs typeface="Times New Roman" pitchFamily="18" charset="0"/>
              </a:rPr>
              <a:t>Хөсәйенова Ләйлә Миҙхәт ҡыҙы,</a:t>
            </a:r>
          </a:p>
          <a:p>
            <a:pPr algn="r"/>
            <a:r>
              <a:rPr lang="ba-RU" sz="1400" b="1" i="1" dirty="0" smtClean="0">
                <a:solidFill>
                  <a:srgbClr val="0070C0"/>
                </a:solidFill>
                <a:latin typeface="Times New Roman" pitchFamily="18" charset="0"/>
                <a:cs typeface="Times New Roman" pitchFamily="18" charset="0"/>
              </a:rPr>
              <a:t>филология фәндәре докторы, </a:t>
            </a:r>
          </a:p>
          <a:p>
            <a:pPr algn="r"/>
            <a:r>
              <a:rPr lang="ba-RU" sz="1400" b="1" i="1" dirty="0" smtClean="0">
                <a:solidFill>
                  <a:srgbClr val="0070C0"/>
                </a:solidFill>
                <a:latin typeface="Times New Roman" pitchFamily="18" charset="0"/>
                <a:cs typeface="Times New Roman" pitchFamily="18" charset="0"/>
              </a:rPr>
              <a:t>профессор, башҡорт филологияһы факультеты деканы</a:t>
            </a:r>
            <a:endParaRPr lang="ru-RU" sz="1400" i="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0070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71600" y="411510"/>
            <a:ext cx="7560840" cy="3447098"/>
          </a:xfrm>
          <a:prstGeom prst="rect">
            <a:avLst/>
          </a:prstGeom>
          <a:noFill/>
        </p:spPr>
        <p:txBody>
          <a:bodyPr wrap="square" rtlCol="0">
            <a:spAutoFit/>
          </a:bodyPr>
          <a:lstStyle/>
          <a:p>
            <a:r>
              <a:rPr lang="ba-RU" sz="2000" dirty="0" smtClean="0">
                <a:solidFill>
                  <a:schemeClr val="tx2"/>
                </a:solidFill>
                <a:latin typeface="Times New Roman" pitchFamily="18" charset="0"/>
                <a:cs typeface="Times New Roman" pitchFamily="18" charset="0"/>
              </a:rPr>
              <a:t>Яуаптар:</a:t>
            </a:r>
          </a:p>
          <a:p>
            <a:r>
              <a:rPr lang="be-BY"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әсәй</a:t>
            </a:r>
            <a:r>
              <a:rPr lang="be-BY" sz="2000" dirty="0" smtClean="0">
                <a:solidFill>
                  <a:schemeClr val="tx2"/>
                </a:solidFill>
                <a:latin typeface="Times New Roman" pitchFamily="18" charset="0"/>
                <a:cs typeface="Times New Roman" pitchFamily="18" charset="0"/>
              </a:rPr>
              <a:t>» </a:t>
            </a:r>
            <a:r>
              <a:rPr lang="be-BY" sz="2000" i="1" dirty="0" smtClean="0">
                <a:solidFill>
                  <a:schemeClr val="tx2"/>
                </a:solidFill>
                <a:latin typeface="Times New Roman" pitchFamily="18" charset="0"/>
                <a:cs typeface="Times New Roman" pitchFamily="18" charset="0"/>
              </a:rPr>
              <a:t>- </a:t>
            </a:r>
            <a:r>
              <a:rPr lang="be-BY" sz="2000" dirty="0" smtClean="0">
                <a:solidFill>
                  <a:schemeClr val="tx2"/>
                </a:solidFill>
                <a:latin typeface="Times New Roman" pitchFamily="18" charset="0"/>
                <a:cs typeface="Times New Roman" pitchFamily="18" charset="0"/>
              </a:rPr>
              <a:t>1 тапҡыр ҙа теркәлмәй; 6 - «</a:t>
            </a:r>
            <a:r>
              <a:rPr lang="be-BY" sz="2000" b="1" dirty="0" smtClean="0">
                <a:solidFill>
                  <a:schemeClr val="tx2"/>
                </a:solidFill>
                <a:latin typeface="Times New Roman" pitchFamily="18" charset="0"/>
                <a:cs typeface="Times New Roman" pitchFamily="18" charset="0"/>
              </a:rPr>
              <a:t>инәй</a:t>
            </a:r>
            <a:r>
              <a:rPr lang="be-BY" sz="2000" dirty="0" smtClean="0">
                <a:solidFill>
                  <a:schemeClr val="tx2"/>
                </a:solidFill>
                <a:latin typeface="Times New Roman" pitchFamily="18" charset="0"/>
                <a:cs typeface="Times New Roman" pitchFamily="18" charset="0"/>
              </a:rPr>
              <a:t>», ҡалғандары «</a:t>
            </a:r>
            <a:r>
              <a:rPr lang="be-BY" sz="2000" b="1" dirty="0" smtClean="0">
                <a:solidFill>
                  <a:schemeClr val="tx2"/>
                </a:solidFill>
                <a:latin typeface="Times New Roman" pitchFamily="18" charset="0"/>
                <a:cs typeface="Times New Roman" pitchFamily="18" charset="0"/>
              </a:rPr>
              <a:t>әней</a:t>
            </a:r>
            <a:r>
              <a:rPr lang="be-BY" sz="2000" dirty="0" smtClean="0">
                <a:solidFill>
                  <a:schemeClr val="tx2"/>
                </a:solidFill>
                <a:latin typeface="Times New Roman" pitchFamily="18" charset="0"/>
                <a:cs typeface="Times New Roman" pitchFamily="18" charset="0"/>
              </a:rPr>
              <a:t>», «</a:t>
            </a:r>
            <a:r>
              <a:rPr lang="be-BY" sz="2000" b="1" dirty="0" smtClean="0">
                <a:solidFill>
                  <a:schemeClr val="tx2"/>
                </a:solidFill>
                <a:latin typeface="Times New Roman" pitchFamily="18" charset="0"/>
                <a:cs typeface="Times New Roman" pitchFamily="18" charset="0"/>
              </a:rPr>
              <a:t>әнәй</a:t>
            </a:r>
            <a:r>
              <a:rPr lang="be-BY" sz="2000" dirty="0" smtClean="0">
                <a:solidFill>
                  <a:schemeClr val="tx2"/>
                </a:solidFill>
                <a:latin typeface="Times New Roman" pitchFamily="18" charset="0"/>
                <a:cs typeface="Times New Roman" pitchFamily="18" charset="0"/>
              </a:rPr>
              <a:t>», «</a:t>
            </a:r>
            <a:r>
              <a:rPr lang="be-BY" sz="2000" b="1" dirty="0" smtClean="0">
                <a:solidFill>
                  <a:schemeClr val="tx2"/>
                </a:solidFill>
                <a:latin typeface="Times New Roman" pitchFamily="18" charset="0"/>
                <a:cs typeface="Times New Roman" pitchFamily="18" charset="0"/>
              </a:rPr>
              <a:t>әнкәй</a:t>
            </a:r>
            <a:r>
              <a:rPr lang="be-BY" sz="2000" dirty="0" smtClean="0">
                <a:solidFill>
                  <a:schemeClr val="tx2"/>
                </a:solidFill>
                <a:latin typeface="Times New Roman" pitchFamily="18" charset="0"/>
                <a:cs typeface="Times New Roman" pitchFamily="18" charset="0"/>
              </a:rPr>
              <a:t>»;</a:t>
            </a:r>
            <a:endParaRPr lang="ru-RU" sz="2000" dirty="0" smtClean="0">
              <a:solidFill>
                <a:schemeClr val="tx2"/>
              </a:solidFill>
              <a:latin typeface="Times New Roman" pitchFamily="18" charset="0"/>
              <a:cs typeface="Times New Roman" pitchFamily="18" charset="0"/>
            </a:endParaRPr>
          </a:p>
          <a:p>
            <a:r>
              <a:rPr lang="be-BY"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өләсәй</a:t>
            </a:r>
            <a:r>
              <a:rPr lang="be-BY" sz="2000" dirty="0" smtClean="0">
                <a:solidFill>
                  <a:schemeClr val="tx2"/>
                </a:solidFill>
                <a:latin typeface="Times New Roman" pitchFamily="18" charset="0"/>
                <a:cs typeface="Times New Roman" pitchFamily="18" charset="0"/>
              </a:rPr>
              <a:t>» - юҡ, 12 - «</a:t>
            </a:r>
            <a:r>
              <a:rPr lang="be-BY" sz="2000" b="1" dirty="0" smtClean="0">
                <a:solidFill>
                  <a:schemeClr val="tx2"/>
                </a:solidFill>
                <a:latin typeface="Times New Roman" pitchFamily="18" charset="0"/>
                <a:cs typeface="Times New Roman" pitchFamily="18" charset="0"/>
              </a:rPr>
              <a:t>нәнәй</a:t>
            </a:r>
            <a:r>
              <a:rPr lang="be-BY" sz="2000" dirty="0" smtClean="0">
                <a:solidFill>
                  <a:schemeClr val="tx2"/>
                </a:solidFill>
                <a:latin typeface="Times New Roman" pitchFamily="18" charset="0"/>
                <a:cs typeface="Times New Roman" pitchFamily="18" charset="0"/>
              </a:rPr>
              <a:t>» Башҡорт теленең һүҙлегендә (БТҺ-ла - диал. һүҙ);                            </a:t>
            </a:r>
            <a:endParaRPr lang="ru-RU" sz="2000" dirty="0" smtClean="0">
              <a:solidFill>
                <a:schemeClr val="tx2"/>
              </a:solidFill>
              <a:latin typeface="Times New Roman" pitchFamily="18" charset="0"/>
              <a:cs typeface="Times New Roman" pitchFamily="18" charset="0"/>
            </a:endParaRPr>
          </a:p>
          <a:p>
            <a:r>
              <a:rPr lang="be-BY"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олатай</a:t>
            </a:r>
            <a:r>
              <a:rPr lang="be-BY" sz="2000" dirty="0" smtClean="0">
                <a:solidFill>
                  <a:schemeClr val="tx2"/>
                </a:solidFill>
                <a:latin typeface="Times New Roman" pitchFamily="18" charset="0"/>
                <a:cs typeface="Times New Roman" pitchFamily="18" charset="0"/>
              </a:rPr>
              <a:t>» - юҡ, 15 - «</a:t>
            </a:r>
            <a:r>
              <a:rPr lang="be-BY" sz="2000" b="1" dirty="0" smtClean="0">
                <a:solidFill>
                  <a:schemeClr val="tx2"/>
                </a:solidFill>
                <a:latin typeface="Times New Roman" pitchFamily="18" charset="0"/>
                <a:cs typeface="Times New Roman" pitchFamily="18" charset="0"/>
              </a:rPr>
              <a:t>ҡартай</a:t>
            </a:r>
            <a:r>
              <a:rPr lang="be-BY" sz="2000" dirty="0" smtClean="0">
                <a:solidFill>
                  <a:schemeClr val="tx2"/>
                </a:solidFill>
                <a:latin typeface="Times New Roman" pitchFamily="18" charset="0"/>
                <a:cs typeface="Times New Roman" pitchFamily="18" charset="0"/>
              </a:rPr>
              <a:t>» (БТҺ-ла диал. һүҙ);</a:t>
            </a:r>
            <a:endParaRPr lang="ru-RU" sz="2000" dirty="0" smtClean="0">
              <a:solidFill>
                <a:schemeClr val="tx2"/>
              </a:solidFill>
              <a:latin typeface="Times New Roman" pitchFamily="18" charset="0"/>
              <a:cs typeface="Times New Roman" pitchFamily="18" charset="0"/>
            </a:endParaRPr>
          </a:p>
          <a:p>
            <a:r>
              <a:rPr lang="be-BY"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половник</a:t>
            </a:r>
            <a:r>
              <a:rPr lang="be-BY" sz="2000" dirty="0" smtClean="0">
                <a:solidFill>
                  <a:schemeClr val="tx2"/>
                </a:solidFill>
                <a:latin typeface="Times New Roman" pitchFamily="18" charset="0"/>
                <a:cs typeface="Times New Roman" pitchFamily="18" charset="0"/>
              </a:rPr>
              <a:t>» </a:t>
            </a:r>
            <a:r>
              <a:rPr lang="be-BY" sz="2000" i="1" dirty="0" smtClean="0">
                <a:solidFill>
                  <a:schemeClr val="tx2"/>
                </a:solidFill>
                <a:latin typeface="Times New Roman" pitchFamily="18" charset="0"/>
                <a:cs typeface="Times New Roman" pitchFamily="18" charset="0"/>
              </a:rPr>
              <a:t>- </a:t>
            </a:r>
            <a:r>
              <a:rPr lang="be-BY" sz="2000" dirty="0" smtClean="0">
                <a:solidFill>
                  <a:schemeClr val="tx2"/>
                </a:solidFill>
                <a:latin typeface="Times New Roman" pitchFamily="18" charset="0"/>
                <a:cs typeface="Times New Roman" pitchFamily="18" charset="0"/>
              </a:rPr>
              <a:t>18, «</a:t>
            </a:r>
            <a:r>
              <a:rPr lang="be-BY" sz="2000" b="1" dirty="0" smtClean="0">
                <a:solidFill>
                  <a:schemeClr val="tx2"/>
                </a:solidFill>
                <a:latin typeface="Times New Roman" pitchFamily="18" charset="0"/>
                <a:cs typeface="Times New Roman" pitchFamily="18" charset="0"/>
              </a:rPr>
              <a:t>ижау</a:t>
            </a:r>
            <a:r>
              <a:rPr lang="be-BY" sz="2000" dirty="0" smtClean="0">
                <a:solidFill>
                  <a:schemeClr val="tx2"/>
                </a:solidFill>
                <a:latin typeface="Times New Roman" pitchFamily="18" charset="0"/>
                <a:cs typeface="Times New Roman" pitchFamily="18" charset="0"/>
              </a:rPr>
              <a:t>» - 4 (БТҺ-ла был һүҙ «</a:t>
            </a:r>
            <a:r>
              <a:rPr lang="be-BY" sz="2000" b="1" dirty="0" smtClean="0">
                <a:solidFill>
                  <a:schemeClr val="tx2"/>
                </a:solidFill>
                <a:latin typeface="Times New Roman" pitchFamily="18" charset="0"/>
                <a:cs typeface="Times New Roman" pitchFamily="18" charset="0"/>
              </a:rPr>
              <a:t>сүмес</a:t>
            </a:r>
            <a:r>
              <a:rPr lang="be-BY" sz="2000" dirty="0" smtClean="0">
                <a:solidFill>
                  <a:schemeClr val="tx2"/>
                </a:solidFill>
                <a:latin typeface="Times New Roman" pitchFamily="18" charset="0"/>
                <a:cs typeface="Times New Roman" pitchFamily="18" charset="0"/>
              </a:rPr>
              <a:t>», «</a:t>
            </a:r>
            <a:r>
              <a:rPr lang="be-BY" sz="2000" b="1" dirty="0" smtClean="0">
                <a:solidFill>
                  <a:schemeClr val="tx2"/>
                </a:solidFill>
                <a:latin typeface="Times New Roman" pitchFamily="18" charset="0"/>
                <a:cs typeface="Times New Roman" pitchFamily="18" charset="0"/>
              </a:rPr>
              <a:t>аш сүмесе</a:t>
            </a:r>
            <a:r>
              <a:rPr lang="be-BY" sz="2000" dirty="0" smtClean="0">
                <a:solidFill>
                  <a:schemeClr val="tx2"/>
                </a:solidFill>
                <a:latin typeface="Times New Roman" pitchFamily="18" charset="0"/>
                <a:cs typeface="Times New Roman" pitchFamily="18" charset="0"/>
              </a:rPr>
              <a:t>» т</a:t>
            </a:r>
            <a:r>
              <a:rPr lang="ru-RU" sz="2000" dirty="0" smtClean="0">
                <a:solidFill>
                  <a:schemeClr val="tx2"/>
                </a:solidFill>
                <a:latin typeface="Times New Roman" pitchFamily="18" charset="0"/>
                <a:cs typeface="Times New Roman" pitchFamily="18" charset="0"/>
              </a:rPr>
              <a:t>и</a:t>
            </a:r>
            <a:r>
              <a:rPr lang="be-BY" sz="2000" dirty="0" smtClean="0">
                <a:solidFill>
                  <a:schemeClr val="tx2"/>
                </a:solidFill>
                <a:latin typeface="Times New Roman" pitchFamily="18" charset="0"/>
                <a:cs typeface="Times New Roman" pitchFamily="18" charset="0"/>
              </a:rPr>
              <a:t>п</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бирел</a:t>
            </a:r>
            <a:r>
              <a:rPr lang="be-BY"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a:t>
            </a:r>
          </a:p>
          <a:p>
            <a:r>
              <a:rPr lang="ru-RU" sz="2000" dirty="0" smtClean="0">
                <a:solidFill>
                  <a:schemeClr val="tx2"/>
                </a:solidFill>
                <a:latin typeface="Times New Roman" pitchFamily="18" charset="0"/>
                <a:cs typeface="Times New Roman" pitchFamily="18" charset="0"/>
              </a:rPr>
              <a:t>«</a:t>
            </a:r>
            <a:r>
              <a:rPr lang="ru-RU" sz="2000" b="1" dirty="0" smtClean="0">
                <a:solidFill>
                  <a:schemeClr val="tx2"/>
                </a:solidFill>
                <a:latin typeface="Times New Roman" pitchFamily="18" charset="0"/>
                <a:cs typeface="Times New Roman" pitchFamily="18" charset="0"/>
              </a:rPr>
              <a:t>т</a:t>
            </a:r>
            <a:r>
              <a:rPr lang="be-BY" sz="2000" b="1" dirty="0" smtClean="0">
                <a:solidFill>
                  <a:schemeClr val="tx2"/>
                </a:solidFill>
                <a:latin typeface="Times New Roman" pitchFamily="18" charset="0"/>
                <a:cs typeface="Times New Roman" pitchFamily="18" charset="0"/>
              </a:rPr>
              <a:t>ә</a:t>
            </a:r>
            <a:r>
              <a:rPr lang="ru-RU" sz="2000" b="1" dirty="0" smtClean="0">
                <a:solidFill>
                  <a:schemeClr val="tx2"/>
                </a:solidFill>
                <a:latin typeface="Times New Roman" pitchFamily="18" charset="0"/>
                <a:cs typeface="Times New Roman" pitchFamily="18" charset="0"/>
              </a:rPr>
              <a:t>лм</a:t>
            </a:r>
            <a:r>
              <a:rPr lang="be-BY" sz="2000" b="1" dirty="0" smtClean="0">
                <a:solidFill>
                  <a:schemeClr val="tx2"/>
                </a:solidFill>
                <a:latin typeface="Times New Roman" pitchFamily="18" charset="0"/>
                <a:cs typeface="Times New Roman" pitchFamily="18" charset="0"/>
              </a:rPr>
              <a:t>ә</a:t>
            </a:r>
            <a:r>
              <a:rPr lang="ru-RU" sz="2000" b="1" dirty="0" err="1" smtClean="0">
                <a:solidFill>
                  <a:schemeClr val="tx2"/>
                </a:solidFill>
                <a:latin typeface="Times New Roman" pitchFamily="18" charset="0"/>
                <a:cs typeface="Times New Roman" pitchFamily="18" charset="0"/>
              </a:rPr>
              <a:t>рйен</a:t>
            </a:r>
            <a:r>
              <a:rPr lang="ru-RU" sz="2000" dirty="0" smtClean="0">
                <a:solidFill>
                  <a:schemeClr val="tx2"/>
                </a:solidFill>
                <a:latin typeface="Times New Roman" pitchFamily="18" charset="0"/>
                <a:cs typeface="Times New Roman" pitchFamily="18" charset="0"/>
              </a:rPr>
              <a:t>» - </a:t>
            </a:r>
            <a:r>
              <a:rPr lang="ru-RU" sz="2000" dirty="0" err="1" smtClean="0">
                <a:solidFill>
                  <a:schemeClr val="tx2"/>
                </a:solidFill>
                <a:latin typeface="Times New Roman" pitchFamily="18" charset="0"/>
                <a:cs typeface="Times New Roman" pitchFamily="18" charset="0"/>
              </a:rPr>
              <a:t>ю</a:t>
            </a:r>
            <a:r>
              <a:rPr lang="be-BY" sz="2000"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22 - «</a:t>
            </a:r>
            <a:r>
              <a:rPr lang="ru-RU" sz="2000" b="1" dirty="0" smtClean="0">
                <a:solidFill>
                  <a:schemeClr val="tx2"/>
                </a:solidFill>
                <a:latin typeface="Times New Roman" pitchFamily="18" charset="0"/>
                <a:cs typeface="Times New Roman" pitchFamily="18" charset="0"/>
              </a:rPr>
              <a:t>ба</a:t>
            </a:r>
            <a:r>
              <a:rPr lang="be-BY" sz="2000" b="1" dirty="0" smtClean="0">
                <a:solidFill>
                  <a:schemeClr val="tx2"/>
                </a:solidFill>
                <a:latin typeface="Times New Roman" pitchFamily="18" charset="0"/>
                <a:cs typeface="Times New Roman" pitchFamily="18" charset="0"/>
              </a:rPr>
              <a:t>ҡ</a:t>
            </a:r>
            <a:r>
              <a:rPr lang="ru-RU" sz="2000" b="1" dirty="0" smtClean="0">
                <a:solidFill>
                  <a:schemeClr val="tx2"/>
                </a:solidFill>
                <a:latin typeface="Times New Roman" pitchFamily="18" charset="0"/>
                <a:cs typeface="Times New Roman" pitchFamily="18" charset="0"/>
              </a:rPr>
              <a:t>а</a:t>
            </a:r>
            <a:r>
              <a:rPr lang="ru-RU" sz="2000" dirty="0" smtClean="0">
                <a:solidFill>
                  <a:schemeClr val="tx2"/>
                </a:solidFill>
                <a:latin typeface="Times New Roman" pitchFamily="18" charset="0"/>
                <a:cs typeface="Times New Roman" pitchFamily="18" charset="0"/>
              </a:rPr>
              <a:t>»;</a:t>
            </a:r>
          </a:p>
          <a:p>
            <a:r>
              <a:rPr lang="ru-RU" sz="2000" dirty="0" smtClean="0">
                <a:solidFill>
                  <a:schemeClr val="tx2"/>
                </a:solidFill>
                <a:latin typeface="Times New Roman" pitchFamily="18" charset="0"/>
                <a:cs typeface="Times New Roman" pitchFamily="18" charset="0"/>
              </a:rPr>
              <a:t>«</a:t>
            </a:r>
            <a:r>
              <a:rPr lang="ru-RU" sz="2000" b="1" dirty="0" smtClean="0">
                <a:solidFill>
                  <a:schemeClr val="tx2"/>
                </a:solidFill>
                <a:latin typeface="Times New Roman" pitchFamily="18" charset="0"/>
                <a:cs typeface="Times New Roman" pitchFamily="18" charset="0"/>
              </a:rPr>
              <a:t>г</a:t>
            </a:r>
            <a:r>
              <a:rPr lang="be-BY" sz="2000" b="1" dirty="0" smtClean="0">
                <a:solidFill>
                  <a:schemeClr val="tx2"/>
                </a:solidFill>
                <a:latin typeface="Times New Roman" pitchFamily="18" charset="0"/>
                <a:cs typeface="Times New Roman" pitchFamily="18" charset="0"/>
              </a:rPr>
              <a:t>ө</a:t>
            </a:r>
            <a:r>
              <a:rPr lang="ru-RU" sz="2000" b="1" dirty="0" smtClean="0">
                <a:solidFill>
                  <a:schemeClr val="tx2"/>
                </a:solidFill>
                <a:latin typeface="Times New Roman" pitchFamily="18" charset="0"/>
                <a:cs typeface="Times New Roman" pitchFamily="18" charset="0"/>
              </a:rPr>
              <a:t>б</a:t>
            </a:r>
            <a:r>
              <a:rPr lang="be-BY" sz="2000" b="1" dirty="0" smtClean="0">
                <a:solidFill>
                  <a:schemeClr val="tx2"/>
                </a:solidFill>
                <a:latin typeface="Times New Roman" pitchFamily="18" charset="0"/>
                <a:cs typeface="Times New Roman" pitchFamily="18" charset="0"/>
              </a:rPr>
              <a:t>ө</a:t>
            </a:r>
            <a:r>
              <a:rPr lang="ru-RU" sz="2000" b="1" dirty="0" err="1" smtClean="0">
                <a:solidFill>
                  <a:schemeClr val="tx2"/>
                </a:solidFill>
                <a:latin typeface="Times New Roman" pitchFamily="18" charset="0"/>
                <a:cs typeface="Times New Roman" pitchFamily="18" charset="0"/>
              </a:rPr>
              <a:t>р</a:t>
            </a:r>
            <a:r>
              <a:rPr lang="be-BY" sz="2000" b="1" dirty="0" smtClean="0">
                <a:solidFill>
                  <a:schemeClr val="tx2"/>
                </a:solidFill>
                <a:latin typeface="Times New Roman" pitchFamily="18" charset="0"/>
                <a:cs typeface="Times New Roman" pitchFamily="18" charset="0"/>
              </a:rPr>
              <a:t>гә</a:t>
            </a:r>
            <a:r>
              <a:rPr lang="ru-RU" sz="2000" b="1" dirty="0" err="1" smtClean="0">
                <a:solidFill>
                  <a:schemeClr val="tx2"/>
                </a:solidFill>
                <a:latin typeface="Times New Roman" pitchFamily="18" charset="0"/>
                <a:cs typeface="Times New Roman" pitchFamily="18" charset="0"/>
              </a:rPr>
              <a:t>йел</a:t>
            </a:r>
            <a:r>
              <a:rPr lang="ru-RU" sz="2000" dirty="0" smtClean="0">
                <a:solidFill>
                  <a:schemeClr val="tx2"/>
                </a:solidFill>
                <a:latin typeface="Times New Roman" pitchFamily="18" charset="0"/>
                <a:cs typeface="Times New Roman" pitchFamily="18" charset="0"/>
              </a:rPr>
              <a:t>» - </a:t>
            </a:r>
            <a:r>
              <a:rPr lang="ru-RU" sz="2000" dirty="0" err="1" smtClean="0">
                <a:solidFill>
                  <a:schemeClr val="tx2"/>
                </a:solidFill>
                <a:latin typeface="Times New Roman" pitchFamily="18" charset="0"/>
                <a:cs typeface="Times New Roman" pitchFamily="18" charset="0"/>
              </a:rPr>
              <a:t>ю</a:t>
            </a:r>
            <a:r>
              <a:rPr lang="be-BY" sz="2000"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20 </a:t>
            </a:r>
            <a:r>
              <a:rPr lang="ru-RU" sz="2000" i="1" dirty="0" smtClean="0">
                <a:solidFill>
                  <a:schemeClr val="tx2"/>
                </a:solidFill>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a:t>
            </a:r>
            <a:r>
              <a:rPr lang="be-BY" sz="2000" dirty="0" smtClean="0">
                <a:solidFill>
                  <a:schemeClr val="tx2"/>
                </a:solidFill>
                <a:latin typeface="Times New Roman" pitchFamily="18" charset="0"/>
                <a:cs typeface="Times New Roman" pitchFamily="18" charset="0"/>
              </a:rPr>
              <a:t>т</a:t>
            </a:r>
            <a:r>
              <a:rPr lang="ru-RU" sz="2000" b="1" dirty="0" err="1" smtClean="0">
                <a:solidFill>
                  <a:schemeClr val="tx2"/>
                </a:solidFill>
                <a:latin typeface="Times New Roman" pitchFamily="18" charset="0"/>
                <a:cs typeface="Times New Roman" pitchFamily="18" charset="0"/>
              </a:rPr>
              <a:t>ашба</a:t>
            </a:r>
            <a:r>
              <a:rPr lang="be-BY" sz="2000" b="1" dirty="0" smtClean="0">
                <a:solidFill>
                  <a:schemeClr val="tx2"/>
                </a:solidFill>
                <a:latin typeface="Times New Roman" pitchFamily="18" charset="0"/>
                <a:cs typeface="Times New Roman" pitchFamily="18" charset="0"/>
              </a:rPr>
              <a:t>ҡ</a:t>
            </a:r>
            <a:r>
              <a:rPr lang="ru-RU" sz="2000" b="1" dirty="0" smtClean="0">
                <a:solidFill>
                  <a:schemeClr val="tx2"/>
                </a:solidFill>
                <a:latin typeface="Times New Roman" pitchFamily="18" charset="0"/>
                <a:cs typeface="Times New Roman" pitchFamily="18" charset="0"/>
              </a:rPr>
              <a:t>а</a:t>
            </a:r>
            <a:r>
              <a:rPr lang="ru-RU" sz="2000" dirty="0" smtClean="0">
                <a:solidFill>
                  <a:schemeClr val="tx2"/>
                </a:solidFill>
                <a:latin typeface="Times New Roman" pitchFamily="18" charset="0"/>
                <a:cs typeface="Times New Roman" pitchFamily="18" charset="0"/>
              </a:rPr>
              <a:t>», 2 - «</a:t>
            </a:r>
            <a:r>
              <a:rPr lang="be-BY" sz="2000" b="1" dirty="0" smtClean="0">
                <a:solidFill>
                  <a:schemeClr val="tx2"/>
                </a:solidFill>
                <a:latin typeface="Times New Roman" pitchFamily="18" charset="0"/>
                <a:cs typeface="Times New Roman" pitchFamily="18" charset="0"/>
              </a:rPr>
              <a:t>ҡ</a:t>
            </a:r>
            <a:r>
              <a:rPr lang="ru-RU" sz="2000" b="1" dirty="0" err="1" smtClean="0">
                <a:solidFill>
                  <a:schemeClr val="tx2"/>
                </a:solidFill>
                <a:latin typeface="Times New Roman" pitchFamily="18" charset="0"/>
                <a:cs typeface="Times New Roman" pitchFamily="18" charset="0"/>
              </a:rPr>
              <a:t>аплы</a:t>
            </a:r>
            <a:r>
              <a:rPr lang="ru-RU" sz="2000" b="1" dirty="0" smtClean="0">
                <a:solidFill>
                  <a:schemeClr val="tx2"/>
                </a:solidFill>
                <a:latin typeface="Times New Roman" pitchFamily="18" charset="0"/>
                <a:cs typeface="Times New Roman" pitchFamily="18" charset="0"/>
              </a:rPr>
              <a:t> ба</a:t>
            </a:r>
            <a:r>
              <a:rPr lang="be-BY" sz="2000" b="1" dirty="0" smtClean="0">
                <a:solidFill>
                  <a:schemeClr val="tx2"/>
                </a:solidFill>
                <a:latin typeface="Times New Roman" pitchFamily="18" charset="0"/>
                <a:cs typeface="Times New Roman" pitchFamily="18" charset="0"/>
              </a:rPr>
              <a:t>ҡ</a:t>
            </a:r>
            <a:r>
              <a:rPr lang="ru-RU" sz="2000" b="1" dirty="0" smtClean="0">
                <a:solidFill>
                  <a:schemeClr val="tx2"/>
                </a:solidFill>
                <a:latin typeface="Times New Roman" pitchFamily="18" charset="0"/>
                <a:cs typeface="Times New Roman" pitchFamily="18" charset="0"/>
              </a:rPr>
              <a:t>а</a:t>
            </a:r>
            <a:r>
              <a:rPr lang="ru-RU" sz="2000" dirty="0" smtClean="0">
                <a:solidFill>
                  <a:schemeClr val="tx2"/>
                </a:solidFill>
                <a:latin typeface="Times New Roman" pitchFamily="18" charset="0"/>
                <a:cs typeface="Times New Roman" pitchFamily="18" charset="0"/>
              </a:rPr>
              <a:t>».</a:t>
            </a:r>
          </a:p>
          <a:p>
            <a:endParaRPr lang="ru-RU" dirty="0"/>
          </a:p>
        </p:txBody>
      </p:sp>
    </p:spTree>
    <p:extLst>
      <p:ext uri="{BB962C8B-B14F-4D97-AF65-F5344CB8AC3E}">
        <p14:creationId xmlns="" xmlns:p14="http://schemas.microsoft.com/office/powerpoint/2010/main" val="171930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043608" y="555526"/>
            <a:ext cx="7056784" cy="3268652"/>
          </a:xfrm>
          <a:prstGeom prst="rect">
            <a:avLst/>
          </a:prstGeom>
          <a:noFill/>
        </p:spPr>
        <p:txBody>
          <a:bodyPr wrap="square" rtlCol="0">
            <a:spAutoFit/>
          </a:bodyPr>
          <a:lstStyle/>
          <a:p>
            <a:pPr>
              <a:lnSpc>
                <a:spcPct val="150000"/>
              </a:lnSpc>
            </a:pPr>
            <a:r>
              <a:rPr lang="ru-RU"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т</a:t>
            </a:r>
            <a:r>
              <a:rPr lang="ru-RU" sz="2000" b="1" dirty="0" smtClean="0">
                <a:solidFill>
                  <a:schemeClr val="tx2"/>
                </a:solidFill>
                <a:latin typeface="Times New Roman" pitchFamily="18" charset="0"/>
                <a:cs typeface="Times New Roman" pitchFamily="18" charset="0"/>
              </a:rPr>
              <a:t>о</a:t>
            </a:r>
            <a:r>
              <a:rPr lang="be-BY" sz="2000" b="1"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 </a:t>
            </a:r>
            <a:r>
              <a:rPr lang="ru-RU" sz="2000" dirty="0" err="1" smtClean="0">
                <a:solidFill>
                  <a:schemeClr val="tx2"/>
                </a:solidFill>
                <a:latin typeface="Times New Roman" pitchFamily="18" charset="0"/>
                <a:cs typeface="Times New Roman" pitchFamily="18" charset="0"/>
              </a:rPr>
              <a:t>ю</a:t>
            </a:r>
            <a:r>
              <a:rPr lang="be-BY" sz="2000"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a:t>
            </a:r>
            <a:r>
              <a:rPr lang="be-BY" sz="2000" b="1" dirty="0" smtClean="0">
                <a:solidFill>
                  <a:schemeClr val="tx2"/>
                </a:solidFill>
                <a:latin typeface="Times New Roman" pitchFamily="18" charset="0"/>
                <a:cs typeface="Times New Roman" pitchFamily="18" charset="0"/>
              </a:rPr>
              <a:t>ҡ</a:t>
            </a:r>
            <a:r>
              <a:rPr lang="ru-RU" sz="2000" b="1" dirty="0" err="1" smtClean="0">
                <a:solidFill>
                  <a:schemeClr val="tx2"/>
                </a:solidFill>
                <a:latin typeface="Times New Roman" pitchFamily="18" charset="0"/>
                <a:cs typeface="Times New Roman" pitchFamily="18" charset="0"/>
              </a:rPr>
              <a:t>апсы</a:t>
            </a:r>
            <a:r>
              <a:rPr lang="be-BY" sz="2000" b="1"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- 22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диал. </a:t>
            </a:r>
            <a:r>
              <a:rPr lang="be-BY" sz="2000" dirty="0" smtClean="0">
                <a:solidFill>
                  <a:schemeClr val="tx2"/>
                </a:solidFill>
                <a:latin typeface="Times New Roman" pitchFamily="18" charset="0"/>
                <a:cs typeface="Times New Roman" pitchFamily="18" charset="0"/>
              </a:rPr>
              <a:t>һүҙ</a:t>
            </a:r>
            <a:r>
              <a:rPr lang="ru-RU" sz="2000" dirty="0" smtClean="0">
                <a:solidFill>
                  <a:schemeClr val="tx2"/>
                </a:solidFill>
                <a:latin typeface="Times New Roman" pitchFamily="18" charset="0"/>
                <a:cs typeface="Times New Roman" pitchFamily="18" charset="0"/>
              </a:rPr>
              <a:t>);</a:t>
            </a:r>
          </a:p>
          <a:p>
            <a:pPr>
              <a:lnSpc>
                <a:spcPct val="150000"/>
              </a:lnSpc>
            </a:pPr>
            <a:r>
              <a:rPr lang="ru-RU"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тә</a:t>
            </a:r>
            <a:r>
              <a:rPr lang="ru-RU" sz="2000" b="1" dirty="0" err="1" smtClean="0">
                <a:solidFill>
                  <a:schemeClr val="tx2"/>
                </a:solidFill>
                <a:latin typeface="Times New Roman" pitchFamily="18" charset="0"/>
                <a:cs typeface="Times New Roman" pitchFamily="18" charset="0"/>
              </a:rPr>
              <a:t>р</a:t>
            </a:r>
            <a:r>
              <a:rPr lang="be-BY" sz="2000" b="1" dirty="0" smtClean="0">
                <a:solidFill>
                  <a:schemeClr val="tx2"/>
                </a:solidFill>
                <a:latin typeface="Times New Roman" pitchFamily="18" charset="0"/>
                <a:cs typeface="Times New Roman" pitchFamily="18" charset="0"/>
              </a:rPr>
              <a:t>т</a:t>
            </a:r>
            <a:r>
              <a:rPr lang="ru-RU" sz="2000" b="1" dirty="0" err="1" smtClean="0">
                <a:solidFill>
                  <a:schemeClr val="tx2"/>
                </a:solidFill>
                <a:latin typeface="Times New Roman" pitchFamily="18" charset="0"/>
                <a:cs typeface="Times New Roman" pitchFamily="18" charset="0"/>
              </a:rPr>
              <a:t>ешк</a:t>
            </a:r>
            <a:r>
              <a:rPr lang="be-BY" sz="2000" b="1"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 - 1, «</a:t>
            </a:r>
            <a:r>
              <a:rPr lang="ru-RU" sz="2000" b="1" dirty="0" err="1" smtClean="0">
                <a:solidFill>
                  <a:schemeClr val="tx2"/>
                </a:solidFill>
                <a:latin typeface="Times New Roman" pitchFamily="18" charset="0"/>
                <a:cs typeface="Times New Roman" pitchFamily="18" charset="0"/>
              </a:rPr>
              <a:t>ке</a:t>
            </a:r>
            <a:r>
              <a:rPr lang="be-BY" sz="2000" b="1" dirty="0" smtClean="0">
                <a:solidFill>
                  <a:schemeClr val="tx2"/>
                </a:solidFill>
                <a:latin typeface="Times New Roman" pitchFamily="18" charset="0"/>
                <a:cs typeface="Times New Roman" pitchFamily="18" charset="0"/>
              </a:rPr>
              <a:t>ҫәү</a:t>
            </a:r>
            <a:r>
              <a:rPr lang="ru-RU" sz="2000" dirty="0" smtClean="0">
                <a:solidFill>
                  <a:schemeClr val="tx2"/>
                </a:solidFill>
                <a:latin typeface="Times New Roman" pitchFamily="18" charset="0"/>
                <a:cs typeface="Times New Roman" pitchFamily="18" charset="0"/>
              </a:rPr>
              <a:t>» - 21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диал. </a:t>
            </a:r>
            <a:r>
              <a:rPr lang="be-BY" sz="2000" dirty="0" smtClean="0">
                <a:solidFill>
                  <a:schemeClr val="tx2"/>
                </a:solidFill>
                <a:latin typeface="Times New Roman" pitchFamily="18" charset="0"/>
                <a:cs typeface="Times New Roman" pitchFamily="18" charset="0"/>
              </a:rPr>
              <a:t>һүҙ</a:t>
            </a:r>
            <a:r>
              <a:rPr lang="ru-RU" sz="2000" dirty="0" smtClean="0">
                <a:solidFill>
                  <a:schemeClr val="tx2"/>
                </a:solidFill>
                <a:latin typeface="Times New Roman" pitchFamily="18" charset="0"/>
                <a:cs typeface="Times New Roman" pitchFamily="18" charset="0"/>
              </a:rPr>
              <a:t>);</a:t>
            </a:r>
          </a:p>
          <a:p>
            <a:pPr>
              <a:lnSpc>
                <a:spcPct val="150000"/>
              </a:lnSpc>
            </a:pPr>
            <a:r>
              <a:rPr lang="ru-RU" sz="2000" dirty="0" smtClean="0">
                <a:solidFill>
                  <a:schemeClr val="tx2"/>
                </a:solidFill>
                <a:latin typeface="Times New Roman" pitchFamily="18" charset="0"/>
                <a:cs typeface="Times New Roman" pitchFamily="18" charset="0"/>
              </a:rPr>
              <a:t>«</a:t>
            </a:r>
            <a:r>
              <a:rPr lang="be-BY" sz="2000" b="1" dirty="0" smtClean="0">
                <a:solidFill>
                  <a:schemeClr val="tx2"/>
                </a:solidFill>
                <a:latin typeface="Times New Roman" pitchFamily="18" charset="0"/>
                <a:cs typeface="Times New Roman" pitchFamily="18" charset="0"/>
              </a:rPr>
              <a:t>тә</a:t>
            </a:r>
            <a:r>
              <a:rPr lang="ru-RU" sz="2000" b="1" dirty="0" err="1" smtClean="0">
                <a:solidFill>
                  <a:schemeClr val="tx2"/>
                </a:solidFill>
                <a:latin typeface="Times New Roman" pitchFamily="18" charset="0"/>
                <a:cs typeface="Times New Roman" pitchFamily="18" charset="0"/>
              </a:rPr>
              <a:t>пке</a:t>
            </a:r>
            <a:r>
              <a:rPr lang="ru-RU" sz="2000" dirty="0" smtClean="0">
                <a:solidFill>
                  <a:schemeClr val="tx2"/>
                </a:solidFill>
                <a:latin typeface="Times New Roman" pitchFamily="18" charset="0"/>
                <a:cs typeface="Times New Roman" pitchFamily="18" charset="0"/>
              </a:rPr>
              <a:t>» - 7, «</a:t>
            </a:r>
            <a:r>
              <a:rPr lang="ru-RU" sz="2000" b="1" dirty="0" smtClean="0">
                <a:solidFill>
                  <a:schemeClr val="tx2"/>
                </a:solidFill>
                <a:latin typeface="Times New Roman" pitchFamily="18" charset="0"/>
                <a:cs typeface="Times New Roman" pitchFamily="18" charset="0"/>
              </a:rPr>
              <a:t>к</a:t>
            </a:r>
            <a:r>
              <a:rPr lang="be-BY" sz="2000" b="1" dirty="0" smtClean="0">
                <a:solidFill>
                  <a:schemeClr val="tx2"/>
                </a:solidFill>
                <a:latin typeface="Times New Roman" pitchFamily="18" charset="0"/>
                <a:cs typeface="Times New Roman" pitchFamily="18" charset="0"/>
              </a:rPr>
              <a:t>әт</a:t>
            </a:r>
            <a:r>
              <a:rPr lang="ru-RU" sz="2000" b="1" dirty="0" smtClean="0">
                <a:solidFill>
                  <a:schemeClr val="tx2"/>
                </a:solidFill>
                <a:latin typeface="Times New Roman" pitchFamily="18" charset="0"/>
                <a:cs typeface="Times New Roman" pitchFamily="18" charset="0"/>
              </a:rPr>
              <a:t>м</a:t>
            </a:r>
            <a:r>
              <a:rPr lang="be-BY" sz="2000" b="1" dirty="0" smtClean="0">
                <a:solidFill>
                  <a:schemeClr val="tx2"/>
                </a:solidFill>
                <a:latin typeface="Times New Roman" pitchFamily="18" charset="0"/>
                <a:cs typeface="Times New Roman" pitchFamily="18" charset="0"/>
              </a:rPr>
              <a:t>ә</a:t>
            </a:r>
            <a:r>
              <a:rPr lang="ru-RU" sz="2000" b="1" dirty="0" err="1" smtClean="0">
                <a:solidFill>
                  <a:schemeClr val="tx2"/>
                </a:solidFill>
                <a:latin typeface="Times New Roman" pitchFamily="18" charset="0"/>
                <a:cs typeface="Times New Roman" pitchFamily="18" charset="0"/>
              </a:rPr>
              <a:t>н</a:t>
            </a:r>
            <a:r>
              <a:rPr lang="ru-RU" sz="2000" dirty="0" smtClean="0">
                <a:solidFill>
                  <a:schemeClr val="tx2"/>
                </a:solidFill>
                <a:latin typeface="Times New Roman" pitchFamily="18" charset="0"/>
                <a:cs typeface="Times New Roman" pitchFamily="18" charset="0"/>
              </a:rPr>
              <a:t>» - 14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и</a:t>
            </a:r>
            <a:r>
              <a:rPr lang="be-BY" sz="2000" dirty="0" smtClean="0">
                <a:solidFill>
                  <a:schemeClr val="tx2"/>
                </a:solidFill>
                <a:latin typeface="Times New Roman" pitchFamily="18" charset="0"/>
                <a:cs typeface="Times New Roman" pitchFamily="18" charset="0"/>
              </a:rPr>
              <a:t>ҫ</a:t>
            </a:r>
            <a:r>
              <a:rPr lang="ru-RU" sz="2000" dirty="0" smtClean="0">
                <a:solidFill>
                  <a:schemeClr val="tx2"/>
                </a:solidFill>
                <a:latin typeface="Times New Roman" pitchFamily="18" charset="0"/>
                <a:cs typeface="Times New Roman" pitchFamily="18" charset="0"/>
              </a:rPr>
              <a:t>к. </a:t>
            </a:r>
            <a:r>
              <a:rPr lang="be-BY" sz="2000" dirty="0" smtClean="0">
                <a:solidFill>
                  <a:schemeClr val="tx2"/>
                </a:solidFill>
                <a:latin typeface="Times New Roman" pitchFamily="18" charset="0"/>
                <a:cs typeface="Times New Roman" pitchFamily="18" charset="0"/>
              </a:rPr>
              <a:t>һүҙ</a:t>
            </a:r>
            <a:r>
              <a:rPr lang="ru-RU" sz="2000" dirty="0" smtClean="0">
                <a:solidFill>
                  <a:schemeClr val="tx2"/>
                </a:solidFill>
                <a:latin typeface="Times New Roman" pitchFamily="18" charset="0"/>
                <a:cs typeface="Times New Roman" pitchFamily="18" charset="0"/>
              </a:rPr>
              <a:t>);</a:t>
            </a:r>
          </a:p>
          <a:p>
            <a:pPr>
              <a:lnSpc>
                <a:spcPct val="150000"/>
              </a:lnSpc>
            </a:pPr>
            <a:r>
              <a:rPr lang="ru-RU" sz="2000" dirty="0" smtClean="0">
                <a:solidFill>
                  <a:schemeClr val="tx2"/>
                </a:solidFill>
                <a:latin typeface="Times New Roman" pitchFamily="18" charset="0"/>
                <a:cs typeface="Times New Roman" pitchFamily="18" charset="0"/>
              </a:rPr>
              <a:t>«</a:t>
            </a:r>
            <a:r>
              <a:rPr lang="ru-RU" sz="2000" b="1" dirty="0" err="1" smtClean="0">
                <a:solidFill>
                  <a:schemeClr val="tx2"/>
                </a:solidFill>
                <a:latin typeface="Times New Roman" pitchFamily="18" charset="0"/>
                <a:cs typeface="Times New Roman" pitchFamily="18" charset="0"/>
              </a:rPr>
              <a:t>ул</a:t>
            </a:r>
            <a:r>
              <a:rPr lang="be-BY" sz="2000" b="1" dirty="0" smtClean="0">
                <a:solidFill>
                  <a:schemeClr val="tx2"/>
                </a:solidFill>
                <a:latin typeface="Times New Roman" pitchFamily="18" charset="0"/>
                <a:cs typeface="Times New Roman" pitchFamily="18" charset="0"/>
              </a:rPr>
              <a:t>т</a:t>
            </a:r>
            <a:r>
              <a:rPr lang="ru-RU" sz="2000" b="1" dirty="0" err="1" smtClean="0">
                <a:solidFill>
                  <a:schemeClr val="tx2"/>
                </a:solidFill>
                <a:latin typeface="Times New Roman" pitchFamily="18" charset="0"/>
                <a:cs typeface="Times New Roman" pitchFamily="18" charset="0"/>
              </a:rPr>
              <a:t>ыр</a:t>
            </a:r>
            <a:r>
              <a:rPr lang="be-BY" sz="2000" b="1" dirty="0" smtClean="0">
                <a:solidFill>
                  <a:schemeClr val="tx2"/>
                </a:solidFill>
                <a:latin typeface="Times New Roman" pitchFamily="18" charset="0"/>
                <a:cs typeface="Times New Roman" pitchFamily="18" charset="0"/>
              </a:rPr>
              <a:t>ғ</a:t>
            </a:r>
            <a:r>
              <a:rPr lang="ru-RU" sz="2000" b="1" dirty="0" err="1" smtClean="0">
                <a:solidFill>
                  <a:schemeClr val="tx2"/>
                </a:solidFill>
                <a:latin typeface="Times New Roman" pitchFamily="18" charset="0"/>
                <a:cs typeface="Times New Roman" pitchFamily="18" charset="0"/>
              </a:rPr>
              <a:t>ыс</a:t>
            </a:r>
            <a:r>
              <a:rPr lang="ru-RU" sz="2000" dirty="0" smtClean="0">
                <a:solidFill>
                  <a:schemeClr val="tx2"/>
                </a:solidFill>
                <a:latin typeface="Times New Roman" pitchFamily="18" charset="0"/>
                <a:cs typeface="Times New Roman" pitchFamily="18" charset="0"/>
              </a:rPr>
              <a:t>» </a:t>
            </a:r>
            <a:r>
              <a:rPr lang="ru-RU" sz="2000" i="1" dirty="0" smtClean="0">
                <a:solidFill>
                  <a:schemeClr val="tx2"/>
                </a:solidFill>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3</a:t>
            </a:r>
            <a:r>
              <a:rPr lang="ru-RU" sz="2000" i="1" dirty="0" smtClean="0">
                <a:solidFill>
                  <a:schemeClr val="tx2"/>
                </a:solidFill>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a:t>
            </a:r>
            <a:r>
              <a:rPr lang="ru-RU" sz="2000" b="1" dirty="0" err="1" smtClean="0">
                <a:solidFill>
                  <a:schemeClr val="tx2"/>
                </a:solidFill>
                <a:latin typeface="Times New Roman" pitchFamily="18" charset="0"/>
                <a:cs typeface="Times New Roman" pitchFamily="18" charset="0"/>
              </a:rPr>
              <a:t>урынды</a:t>
            </a:r>
            <a:r>
              <a:rPr lang="be-BY" sz="2000"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 - 17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диал. </a:t>
            </a:r>
            <a:r>
              <a:rPr lang="be-BY" sz="2000" dirty="0" smtClean="0">
                <a:solidFill>
                  <a:schemeClr val="tx2"/>
                </a:solidFill>
                <a:latin typeface="Times New Roman" pitchFamily="18" charset="0"/>
                <a:cs typeface="Times New Roman" pitchFamily="18" charset="0"/>
              </a:rPr>
              <a:t>һүҙ</a:t>
            </a:r>
            <a:r>
              <a:rPr lang="ru-RU" sz="2000" dirty="0" smtClean="0">
                <a:solidFill>
                  <a:schemeClr val="tx2"/>
                </a:solidFill>
                <a:latin typeface="Times New Roman" pitchFamily="18" charset="0"/>
                <a:cs typeface="Times New Roman" pitchFamily="18" charset="0"/>
              </a:rPr>
              <a:t>); «</a:t>
            </a:r>
            <a:r>
              <a:rPr lang="ru-RU" sz="2000" b="1" dirty="0" smtClean="0">
                <a:solidFill>
                  <a:schemeClr val="tx2"/>
                </a:solidFill>
                <a:latin typeface="Times New Roman" pitchFamily="18" charset="0"/>
                <a:cs typeface="Times New Roman" pitchFamily="18" charset="0"/>
              </a:rPr>
              <a:t>б</a:t>
            </a:r>
            <a:r>
              <a:rPr lang="be-BY" sz="2000" b="1" dirty="0" smtClean="0">
                <a:solidFill>
                  <a:schemeClr val="tx2"/>
                </a:solidFill>
                <a:latin typeface="Times New Roman" pitchFamily="18" charset="0"/>
                <a:cs typeface="Times New Roman" pitchFamily="18" charset="0"/>
              </a:rPr>
              <a:t>ү</a:t>
            </a:r>
            <a:r>
              <a:rPr lang="ru-RU" sz="2000" b="1" dirty="0" smtClean="0">
                <a:solidFill>
                  <a:schemeClr val="tx2"/>
                </a:solidFill>
                <a:latin typeface="Times New Roman" pitchFamily="18" charset="0"/>
                <a:cs typeface="Times New Roman" pitchFamily="18" charset="0"/>
              </a:rPr>
              <a:t>к</a:t>
            </a:r>
            <a:r>
              <a:rPr lang="be-BY" sz="2000" b="1" dirty="0" smtClean="0">
                <a:solidFill>
                  <a:schemeClr val="tx2"/>
                </a:solidFill>
                <a:latin typeface="Times New Roman" pitchFamily="18" charset="0"/>
                <a:cs typeface="Times New Roman" pitchFamily="18" charset="0"/>
              </a:rPr>
              <a:t>ә</a:t>
            </a:r>
            <a:r>
              <a:rPr lang="ru-RU" sz="2000" b="1" dirty="0" err="1" smtClean="0">
                <a:solidFill>
                  <a:schemeClr val="tx2"/>
                </a:solidFill>
                <a:latin typeface="Times New Roman" pitchFamily="18" charset="0"/>
                <a:cs typeface="Times New Roman" pitchFamily="18" charset="0"/>
              </a:rPr>
              <a:t>н</a:t>
            </a:r>
            <a:r>
              <a:rPr lang="ru-RU" sz="2000" dirty="0" smtClean="0">
                <a:solidFill>
                  <a:schemeClr val="tx2"/>
                </a:solidFill>
                <a:latin typeface="Times New Roman" pitchFamily="18" charset="0"/>
                <a:cs typeface="Times New Roman" pitchFamily="18" charset="0"/>
              </a:rPr>
              <a:t>» - 2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икенсе</a:t>
            </a:r>
            <a:r>
              <a:rPr lang="ru-RU" sz="2000" dirty="0" smtClean="0">
                <a:solidFill>
                  <a:schemeClr val="tx2"/>
                </a:solidFill>
                <a:latin typeface="Times New Roman" pitchFamily="18" charset="0"/>
                <a:cs typeface="Times New Roman" pitchFamily="18" charset="0"/>
              </a:rPr>
              <a:t> м</a:t>
            </a:r>
            <a:r>
              <a:rPr lang="be-BY" sz="2000" dirty="0" smtClean="0">
                <a:solidFill>
                  <a:schemeClr val="tx2"/>
                </a:solidFill>
                <a:latin typeface="Times New Roman" pitchFamily="18" charset="0"/>
                <a:cs typeface="Times New Roman" pitchFamily="18" charset="0"/>
              </a:rPr>
              <a:t>әғә</a:t>
            </a:r>
            <a:r>
              <a:rPr lang="ru-RU" sz="2000" dirty="0" err="1" smtClean="0">
                <a:solidFill>
                  <a:schemeClr val="tx2"/>
                </a:solidFill>
                <a:latin typeface="Times New Roman" pitchFamily="18" charset="0"/>
                <a:cs typeface="Times New Roman" pitchFamily="18" charset="0"/>
              </a:rPr>
              <a:t>н</a:t>
            </a:r>
            <a:r>
              <a:rPr lang="be-BY"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л</a:t>
            </a:r>
            <a:r>
              <a:rPr lang="be-BY"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a:t>
            </a:r>
          </a:p>
          <a:p>
            <a:pPr>
              <a:lnSpc>
                <a:spcPct val="150000"/>
              </a:lnSpc>
            </a:pPr>
            <a:r>
              <a:rPr lang="ru-RU" sz="2000" dirty="0" smtClean="0">
                <a:solidFill>
                  <a:schemeClr val="tx2"/>
                </a:solidFill>
                <a:latin typeface="Times New Roman" pitchFamily="18" charset="0"/>
                <a:cs typeface="Times New Roman" pitchFamily="18" charset="0"/>
              </a:rPr>
              <a:t>«</a:t>
            </a:r>
            <a:r>
              <a:rPr lang="ru-RU" sz="2000" b="1" dirty="0" smtClean="0">
                <a:solidFill>
                  <a:schemeClr val="tx2"/>
                </a:solidFill>
                <a:latin typeface="Times New Roman" pitchFamily="18" charset="0"/>
                <a:cs typeface="Times New Roman" pitchFamily="18" charset="0"/>
              </a:rPr>
              <a:t>к</a:t>
            </a:r>
            <a:r>
              <a:rPr lang="be-BY" sz="2000" b="1" dirty="0" smtClean="0">
                <a:solidFill>
                  <a:schemeClr val="tx2"/>
                </a:solidFill>
                <a:latin typeface="Times New Roman" pitchFamily="18" charset="0"/>
                <a:cs typeface="Times New Roman" pitchFamily="18" charset="0"/>
              </a:rPr>
              <a:t>ә</a:t>
            </a:r>
            <a:r>
              <a:rPr lang="ru-RU" sz="2000" b="1" dirty="0" smtClean="0">
                <a:solidFill>
                  <a:schemeClr val="tx2"/>
                </a:solidFill>
                <a:latin typeface="Times New Roman" pitchFamily="18" charset="0"/>
                <a:cs typeface="Times New Roman" pitchFamily="18" charset="0"/>
              </a:rPr>
              <a:t>м</a:t>
            </a:r>
            <a:r>
              <a:rPr lang="be-BY" sz="2000" b="1"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 - 13, «</a:t>
            </a:r>
            <a:r>
              <a:rPr lang="ru-RU" sz="2000" b="1" dirty="0" smtClean="0">
                <a:solidFill>
                  <a:schemeClr val="tx2"/>
                </a:solidFill>
                <a:latin typeface="Times New Roman" pitchFamily="18" charset="0"/>
                <a:cs typeface="Times New Roman" pitchFamily="18" charset="0"/>
              </a:rPr>
              <a:t>к</a:t>
            </a:r>
            <a:r>
              <a:rPr lang="be-BY" sz="2000" b="1" dirty="0" smtClean="0">
                <a:solidFill>
                  <a:schemeClr val="tx2"/>
                </a:solidFill>
                <a:latin typeface="Times New Roman" pitchFamily="18" charset="0"/>
                <a:cs typeface="Times New Roman" pitchFamily="18" charset="0"/>
              </a:rPr>
              <a:t>ө</a:t>
            </a:r>
            <a:r>
              <a:rPr lang="ru-RU" sz="2000" b="1" dirty="0" err="1" smtClean="0">
                <a:solidFill>
                  <a:schemeClr val="tx2"/>
                </a:solidFill>
                <a:latin typeface="Times New Roman" pitchFamily="18" charset="0"/>
                <a:cs typeface="Times New Roman" pitchFamily="18" charset="0"/>
              </a:rPr>
              <a:t>йм</a:t>
            </a:r>
            <a:r>
              <a:rPr lang="be-BY" sz="2000" b="1"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 - 9 (БТ</a:t>
            </a:r>
            <a:r>
              <a:rPr lang="be-BY" sz="2000" dirty="0" smtClean="0">
                <a:solidFill>
                  <a:schemeClr val="tx2"/>
                </a:solidFill>
                <a:latin typeface="Times New Roman" pitchFamily="18" charset="0"/>
                <a:cs typeface="Times New Roman" pitchFamily="18" charset="0"/>
              </a:rPr>
              <a:t>Һ</a:t>
            </a:r>
            <a:r>
              <a:rPr lang="ru-RU" sz="2000" dirty="0" smtClean="0">
                <a:solidFill>
                  <a:schemeClr val="tx2"/>
                </a:solidFill>
                <a:latin typeface="Times New Roman" pitchFamily="18" charset="0"/>
                <a:cs typeface="Times New Roman" pitchFamily="18" charset="0"/>
              </a:rPr>
              <a:t>-</a:t>
            </a:r>
            <a:r>
              <a:rPr lang="ru-RU" sz="2000" dirty="0" err="1" smtClean="0">
                <a:solidFill>
                  <a:schemeClr val="tx2"/>
                </a:solidFill>
                <a:latin typeface="Times New Roman" pitchFamily="18" charset="0"/>
                <a:cs typeface="Times New Roman" pitchFamily="18" charset="0"/>
              </a:rPr>
              <a:t>ла</a:t>
            </a:r>
            <a:r>
              <a:rPr lang="ru-RU" sz="2000" dirty="0" smtClean="0">
                <a:solidFill>
                  <a:schemeClr val="tx2"/>
                </a:solidFill>
                <a:latin typeface="Times New Roman" pitchFamily="18" charset="0"/>
                <a:cs typeface="Times New Roman" pitchFamily="18" charset="0"/>
              </a:rPr>
              <a:t> был </a:t>
            </a:r>
            <a:r>
              <a:rPr lang="be-BY" sz="2000" dirty="0" smtClean="0">
                <a:solidFill>
                  <a:schemeClr val="tx2"/>
                </a:solidFill>
                <a:latin typeface="Times New Roman" pitchFamily="18" charset="0"/>
                <a:cs typeface="Times New Roman" pitchFamily="18" charset="0"/>
              </a:rPr>
              <a:t>һүҙ</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бер</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нинд</a:t>
            </a:r>
            <a:r>
              <a:rPr lang="be-BY" sz="2000" dirty="0" smtClean="0">
                <a:solidFill>
                  <a:schemeClr val="tx2"/>
                </a:solidFill>
                <a:latin typeface="Times New Roman" pitchFamily="18" charset="0"/>
                <a:cs typeface="Times New Roman" pitchFamily="18" charset="0"/>
              </a:rPr>
              <a:t>ә</a:t>
            </a:r>
            <a:r>
              <a:rPr lang="ru-RU" sz="2000" dirty="0" err="1" smtClean="0">
                <a:solidFill>
                  <a:schemeClr val="tx2"/>
                </a:solidFill>
                <a:latin typeface="Times New Roman" pitchFamily="18" charset="0"/>
                <a:cs typeface="Times New Roman" pitchFamily="18" charset="0"/>
              </a:rPr>
              <a:t>й</a:t>
            </a:r>
            <a:r>
              <a:rPr lang="ru-RU" sz="2000" dirty="0" smtClean="0">
                <a:solidFill>
                  <a:schemeClr val="tx2"/>
                </a:solidFill>
                <a:latin typeface="Times New Roman" pitchFamily="18" charset="0"/>
                <a:cs typeface="Times New Roman" pitchFamily="18" charset="0"/>
              </a:rPr>
              <a:t> а</a:t>
            </a:r>
            <a:r>
              <a:rPr lang="be-BY" sz="2000" dirty="0" smtClean="0">
                <a:solidFill>
                  <a:schemeClr val="tx2"/>
                </a:solidFill>
                <a:latin typeface="Times New Roman" pitchFamily="18" charset="0"/>
                <a:cs typeface="Times New Roman" pitchFamily="18" charset="0"/>
              </a:rPr>
              <a:t>ң</a:t>
            </a:r>
            <a:r>
              <a:rPr lang="ru-RU" sz="2000" dirty="0" err="1" smtClean="0">
                <a:solidFill>
                  <a:schemeClr val="tx2"/>
                </a:solidFill>
                <a:latin typeface="Times New Roman" pitchFamily="18" charset="0"/>
                <a:cs typeface="Times New Roman" pitchFamily="18" charset="0"/>
              </a:rPr>
              <a:t>ла</a:t>
            </a:r>
            <a:r>
              <a:rPr lang="be-BY" sz="2000" dirty="0" smtClean="0">
                <a:solidFill>
                  <a:schemeClr val="tx2"/>
                </a:solidFill>
                <a:latin typeface="Times New Roman" pitchFamily="18" charset="0"/>
                <a:cs typeface="Times New Roman" pitchFamily="18" charset="0"/>
              </a:rPr>
              <a:t>т</a:t>
            </a:r>
            <a:r>
              <a:rPr lang="ru-RU" sz="2000" dirty="0" err="1" smtClean="0">
                <a:solidFill>
                  <a:schemeClr val="tx2"/>
                </a:solidFill>
                <a:latin typeface="Times New Roman" pitchFamily="18" charset="0"/>
                <a:cs typeface="Times New Roman" pitchFamily="18" charset="0"/>
              </a:rPr>
              <a:t>ма</a:t>
            </a:r>
            <a:r>
              <a:rPr lang="be-BY" sz="2000" dirty="0" smtClean="0">
                <a:solidFill>
                  <a:schemeClr val="tx2"/>
                </a:solidFill>
                <a:latin typeface="Times New Roman" pitchFamily="18" charset="0"/>
                <a:cs typeface="Times New Roman" pitchFamily="18" charset="0"/>
              </a:rPr>
              <a:t>һыҙ </a:t>
            </a:r>
            <a:r>
              <a:rPr lang="ru-RU" sz="2000" dirty="0" err="1" smtClean="0">
                <a:solidFill>
                  <a:schemeClr val="tx2"/>
                </a:solidFill>
                <a:latin typeface="Times New Roman" pitchFamily="18" charset="0"/>
                <a:cs typeface="Times New Roman" pitchFamily="18" charset="0"/>
              </a:rPr>
              <a:t>бирел</a:t>
            </a:r>
            <a:r>
              <a:rPr lang="be-BY"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a:t>
            </a:r>
            <a:endParaRPr lang="ru-RU" sz="2000"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899592" y="555526"/>
            <a:ext cx="7272808" cy="2169825"/>
          </a:xfrm>
          <a:prstGeom prst="rect">
            <a:avLst/>
          </a:prstGeom>
          <a:noFill/>
        </p:spPr>
        <p:txBody>
          <a:bodyPr wrap="square" rtlCol="0">
            <a:spAutoFit/>
          </a:bodyPr>
          <a:lstStyle/>
          <a:p>
            <a:pPr>
              <a:lnSpc>
                <a:spcPct val="150000"/>
              </a:lnSpc>
            </a:pPr>
            <a:r>
              <a:rPr lang="be-BY" dirty="0" smtClean="0">
                <a:solidFill>
                  <a:schemeClr val="tx2"/>
                </a:solidFill>
                <a:latin typeface="Times New Roman" pitchFamily="18" charset="0"/>
                <a:cs typeface="Times New Roman" pitchFamily="18" charset="0"/>
              </a:rPr>
              <a:t>Әҙәби телгә ҡабул ителгән «</a:t>
            </a:r>
            <a:r>
              <a:rPr lang="be-BY" b="1" dirty="0" smtClean="0">
                <a:solidFill>
                  <a:schemeClr val="tx2"/>
                </a:solidFill>
                <a:latin typeface="Times New Roman" pitchFamily="18" charset="0"/>
                <a:cs typeface="Times New Roman" pitchFamily="18" charset="0"/>
              </a:rPr>
              <a:t>мал ҡураһы</a:t>
            </a:r>
            <a:r>
              <a:rPr lang="be-BY" dirty="0" smtClean="0">
                <a:solidFill>
                  <a:schemeClr val="tx2"/>
                </a:solidFill>
                <a:latin typeface="Times New Roman" pitchFamily="18" charset="0"/>
                <a:cs typeface="Times New Roman" pitchFamily="18" charset="0"/>
              </a:rPr>
              <a:t>» 4 тапҡыр - «</a:t>
            </a:r>
            <a:r>
              <a:rPr lang="be-BY" b="1" dirty="0" smtClean="0">
                <a:solidFill>
                  <a:schemeClr val="tx2"/>
                </a:solidFill>
                <a:latin typeface="Times New Roman" pitchFamily="18" charset="0"/>
                <a:cs typeface="Times New Roman" pitchFamily="18" charset="0"/>
              </a:rPr>
              <a:t>сарай</a:t>
            </a:r>
            <a:r>
              <a:rPr lang="be-BY" dirty="0" smtClean="0">
                <a:solidFill>
                  <a:schemeClr val="tx2"/>
                </a:solidFill>
                <a:latin typeface="Times New Roman" pitchFamily="18" charset="0"/>
                <a:cs typeface="Times New Roman" pitchFamily="18" charset="0"/>
              </a:rPr>
              <a:t>», 18 - «</a:t>
            </a:r>
            <a:r>
              <a:rPr lang="be-BY" b="1" dirty="0" smtClean="0">
                <a:solidFill>
                  <a:schemeClr val="tx2"/>
                </a:solidFill>
                <a:latin typeface="Times New Roman" pitchFamily="18" charset="0"/>
                <a:cs typeface="Times New Roman" pitchFamily="18" charset="0"/>
              </a:rPr>
              <a:t>аҙбар</a:t>
            </a:r>
            <a:r>
              <a:rPr lang="be-BY" dirty="0" smtClean="0">
                <a:solidFill>
                  <a:schemeClr val="tx2"/>
                </a:solidFill>
                <a:latin typeface="Times New Roman" pitchFamily="18" charset="0"/>
                <a:cs typeface="Times New Roman" pitchFamily="18" charset="0"/>
              </a:rPr>
              <a:t>», «</a:t>
            </a:r>
            <a:r>
              <a:rPr lang="be-BY" b="1" dirty="0" smtClean="0">
                <a:solidFill>
                  <a:schemeClr val="tx2"/>
                </a:solidFill>
                <a:latin typeface="Times New Roman" pitchFamily="18" charset="0"/>
                <a:cs typeface="Times New Roman" pitchFamily="18" charset="0"/>
              </a:rPr>
              <a:t>арбаҙ</a:t>
            </a:r>
            <a:r>
              <a:rPr lang="be-BY" dirty="0" smtClean="0">
                <a:solidFill>
                  <a:schemeClr val="tx2"/>
                </a:solidFill>
                <a:latin typeface="Times New Roman" pitchFamily="18" charset="0"/>
                <a:cs typeface="Times New Roman" pitchFamily="18" charset="0"/>
              </a:rPr>
              <a:t>» тип теркәлә (БТһ-ла «арбаҙ» - диал. һүҙ). </a:t>
            </a:r>
          </a:p>
          <a:p>
            <a:pPr>
              <a:lnSpc>
                <a:spcPct val="150000"/>
              </a:lnSpc>
            </a:pPr>
            <a:r>
              <a:rPr lang="be-BY" dirty="0" smtClean="0">
                <a:solidFill>
                  <a:schemeClr val="tx2"/>
                </a:solidFill>
                <a:latin typeface="Times New Roman" pitchFamily="18" charset="0"/>
                <a:cs typeface="Times New Roman" pitchFamily="18" charset="0"/>
              </a:rPr>
              <a:t>Урыҫ теленән «</a:t>
            </a:r>
            <a:r>
              <a:rPr lang="be-BY" b="1" dirty="0" smtClean="0">
                <a:solidFill>
                  <a:schemeClr val="tx2"/>
                </a:solidFill>
                <a:latin typeface="Times New Roman" pitchFamily="18" charset="0"/>
                <a:cs typeface="Times New Roman" pitchFamily="18" charset="0"/>
              </a:rPr>
              <a:t>угол</a:t>
            </a:r>
            <a:r>
              <a:rPr lang="be-BY" dirty="0" smtClean="0">
                <a:solidFill>
                  <a:schemeClr val="tx2"/>
                </a:solidFill>
                <a:latin typeface="Times New Roman" pitchFamily="18" charset="0"/>
                <a:cs typeface="Times New Roman" pitchFamily="18" charset="0"/>
              </a:rPr>
              <a:t>» һүҙен 13 кеше «</a:t>
            </a:r>
            <a:r>
              <a:rPr lang="be-BY" b="1" dirty="0" smtClean="0">
                <a:solidFill>
                  <a:schemeClr val="tx2"/>
                </a:solidFill>
                <a:latin typeface="Times New Roman" pitchFamily="18" charset="0"/>
                <a:cs typeface="Times New Roman" pitchFamily="18" charset="0"/>
              </a:rPr>
              <a:t>босмаҡ</a:t>
            </a:r>
            <a:r>
              <a:rPr lang="be-BY" dirty="0" smtClean="0">
                <a:solidFill>
                  <a:schemeClr val="tx2"/>
                </a:solidFill>
                <a:latin typeface="Times New Roman" pitchFamily="18" charset="0"/>
                <a:cs typeface="Times New Roman" pitchFamily="18" charset="0"/>
              </a:rPr>
              <a:t>» йәки «</a:t>
            </a:r>
            <a:r>
              <a:rPr lang="be-BY" b="1" dirty="0" smtClean="0">
                <a:solidFill>
                  <a:schemeClr val="tx2"/>
                </a:solidFill>
                <a:latin typeface="Times New Roman" pitchFamily="18" charset="0"/>
                <a:cs typeface="Times New Roman" pitchFamily="18" charset="0"/>
              </a:rPr>
              <a:t>почмак</a:t>
            </a:r>
            <a:r>
              <a:rPr lang="be-BY" dirty="0" smtClean="0">
                <a:solidFill>
                  <a:schemeClr val="tx2"/>
                </a:solidFill>
                <a:latin typeface="Times New Roman" pitchFamily="18" charset="0"/>
                <a:cs typeface="Times New Roman" pitchFamily="18" charset="0"/>
              </a:rPr>
              <a:t>» тип тәржемә итә, 3 кеше «</a:t>
            </a:r>
            <a:r>
              <a:rPr lang="be-BY" b="1" dirty="0" smtClean="0">
                <a:solidFill>
                  <a:schemeClr val="tx2"/>
                </a:solidFill>
                <a:latin typeface="Times New Roman" pitchFamily="18" charset="0"/>
                <a:cs typeface="Times New Roman" pitchFamily="18" charset="0"/>
              </a:rPr>
              <a:t>мөгөш</a:t>
            </a:r>
            <a:r>
              <a:rPr lang="be-BY" dirty="0" smtClean="0">
                <a:solidFill>
                  <a:schemeClr val="tx2"/>
                </a:solidFill>
                <a:latin typeface="Times New Roman" pitchFamily="18" charset="0"/>
                <a:cs typeface="Times New Roman" pitchFamily="18" charset="0"/>
              </a:rPr>
              <a:t>» тип атай (Ҡариҙел, Тәтешле, Мәсетле райондары).</a:t>
            </a:r>
            <a:endParaRPr lang="ru-RU"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043608" y="555526"/>
            <a:ext cx="7488832" cy="3693319"/>
          </a:xfrm>
          <a:prstGeom prst="rect">
            <a:avLst/>
          </a:prstGeom>
          <a:noFill/>
        </p:spPr>
        <p:txBody>
          <a:bodyPr wrap="square" rtlCol="0">
            <a:spAutoFit/>
          </a:bodyPr>
          <a:lstStyle/>
          <a:p>
            <a:r>
              <a:rPr lang="be-BY" dirty="0" smtClean="0">
                <a:solidFill>
                  <a:schemeClr val="tx2"/>
                </a:solidFill>
                <a:latin typeface="Times New Roman" pitchFamily="18" charset="0"/>
                <a:cs typeface="Times New Roman" pitchFamily="18" charset="0"/>
              </a:rPr>
              <a:t>Башҡорт теленең төньяҡ-көнбайыш диалектын башҡорт әҙәби теленә яҡынайтыуҙың бер юлын академик З.Ғ. Ураҡсин күрһәткәйне. Мәҫәлән, көньяҡ диалекттың дим һөйләшенә ҡараған Өршәк буйы башҡорттары телендә лә </a:t>
            </a:r>
            <a:r>
              <a:rPr lang="be-BY" i="1" dirty="0" smtClean="0">
                <a:solidFill>
                  <a:schemeClr val="tx2"/>
                </a:solidFill>
                <a:latin typeface="Times New Roman" pitchFamily="18" charset="0"/>
                <a:cs typeface="Times New Roman" pitchFamily="18" charset="0"/>
              </a:rPr>
              <a:t>инәй, нәнәй, ҡартай, ташбаҡа, баҡа, кеҫәү, аҙбар, босмаҡ</a:t>
            </a:r>
            <a:r>
              <a:rPr lang="be-BY" dirty="0" smtClean="0">
                <a:solidFill>
                  <a:schemeClr val="tx2"/>
                </a:solidFill>
                <a:latin typeface="Times New Roman" pitchFamily="18" charset="0"/>
                <a:cs typeface="Times New Roman" pitchFamily="18" charset="0"/>
              </a:rPr>
              <a:t> кеүек һүҙҙәр һаҡланған. Ә бит унда мәктәптәрҙә башҡорт әҙәби теле уҡытыла. Киң таралмаған әҙәби тел һүҙҙәренә яһалма рәүештә өйрәткәнсе, киң таралған диалект һүҙҙәрен әҙәби телгә синоним булараҡ индереү һөйләштәрҙең айырмалығын кәметеүгә булышлыҡ итәсәк. Шулай уҡ </a:t>
            </a:r>
            <a:r>
              <a:rPr lang="be-BY" i="1" dirty="0" smtClean="0">
                <a:solidFill>
                  <a:schemeClr val="tx2"/>
                </a:solidFill>
                <a:latin typeface="Times New Roman" pitchFamily="18" charset="0"/>
                <a:cs typeface="Times New Roman" pitchFamily="18" charset="0"/>
              </a:rPr>
              <a:t>һаңғырау — һаҡбай, ҡиммәт — ҡыйбат, арзан — осһоҙ, алама — насар, бүрек — кәпәс, ин — кер </a:t>
            </a:r>
            <a:r>
              <a:rPr lang="be-BY" dirty="0" smtClean="0">
                <a:solidFill>
                  <a:schemeClr val="tx2"/>
                </a:solidFill>
                <a:latin typeface="Times New Roman" pitchFamily="18" charset="0"/>
                <a:cs typeface="Times New Roman" pitchFamily="18" charset="0"/>
              </a:rPr>
              <a:t>кеүек</a:t>
            </a:r>
            <a:r>
              <a:rPr lang="be-BY" i="1" dirty="0" smtClean="0">
                <a:solidFill>
                  <a:schemeClr val="tx2"/>
                </a:solidFill>
                <a:latin typeface="Times New Roman" pitchFamily="18" charset="0"/>
                <a:cs typeface="Times New Roman" pitchFamily="18" charset="0"/>
              </a:rPr>
              <a:t> </a:t>
            </a:r>
            <a:r>
              <a:rPr lang="be-BY" dirty="0" smtClean="0">
                <a:solidFill>
                  <a:schemeClr val="tx2"/>
                </a:solidFill>
                <a:latin typeface="Times New Roman" pitchFamily="18" charset="0"/>
                <a:cs typeface="Times New Roman" pitchFamily="18" charset="0"/>
              </a:rPr>
              <a:t>һүҙҙәрҙең икеһен дә әҙәби норма итеп таныу күп бәхәстәрҙе туҡтатасаҡ. Әҙәби телде тарайтыу, ҡаты ҡалыптарға һалыу телебеҙ байлығын кәметеүгә килтереүе лә бар.</a:t>
            </a:r>
            <a:endParaRPr lang="ru-RU" dirty="0" smtClean="0">
              <a:solidFill>
                <a:schemeClr val="tx2"/>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71930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83568" y="555526"/>
            <a:ext cx="7848872" cy="3385542"/>
          </a:xfrm>
          <a:prstGeom prst="rect">
            <a:avLst/>
          </a:prstGeom>
          <a:noFill/>
        </p:spPr>
        <p:txBody>
          <a:bodyPr wrap="square" rtlCol="0">
            <a:spAutoFit/>
          </a:bodyPr>
          <a:lstStyle/>
          <a:p>
            <a:r>
              <a:rPr lang="be-BY" dirty="0" smtClean="0">
                <a:solidFill>
                  <a:schemeClr val="tx2"/>
                </a:solidFill>
                <a:latin typeface="Times New Roman" pitchFamily="18" charset="0"/>
                <a:cs typeface="Times New Roman" pitchFamily="18" charset="0"/>
              </a:rPr>
              <a:t>Төньяҡ-көнбайыш райондарҙа боронғо башҡорт ырыу һәм ҡәбилә исемдәре һаҡлаған ауыл, йылға атамалары иғтибарҙы йәлеп итә. </a:t>
            </a:r>
          </a:p>
          <a:p>
            <a:endParaRPr lang="be-BY" dirty="0" smtClean="0">
              <a:solidFill>
                <a:schemeClr val="tx2"/>
              </a:solidFill>
              <a:latin typeface="Times New Roman" pitchFamily="18" charset="0"/>
              <a:cs typeface="Times New Roman" pitchFamily="18" charset="0"/>
            </a:endParaRPr>
          </a:p>
          <a:p>
            <a:r>
              <a:rPr lang="be-BY" dirty="0" smtClean="0">
                <a:solidFill>
                  <a:schemeClr val="tx2"/>
                </a:solidFill>
                <a:latin typeface="Times New Roman" pitchFamily="18" charset="0"/>
                <a:cs typeface="Times New Roman" pitchFamily="18" charset="0"/>
              </a:rPr>
              <a:t>Тәтешлелә: </a:t>
            </a:r>
            <a:r>
              <a:rPr lang="be-BY" i="1" dirty="0" smtClean="0">
                <a:solidFill>
                  <a:schemeClr val="tx2"/>
                </a:solidFill>
                <a:latin typeface="Times New Roman" pitchFamily="18" charset="0"/>
                <a:cs typeface="Times New Roman" pitchFamily="18" charset="0"/>
              </a:rPr>
              <a:t>Иҫке</a:t>
            </a:r>
            <a:r>
              <a:rPr lang="be-BY" dirty="0" smtClean="0">
                <a:solidFill>
                  <a:schemeClr val="tx2"/>
                </a:solidFill>
                <a:latin typeface="Times New Roman" pitchFamily="18" charset="0"/>
                <a:cs typeface="Times New Roman" pitchFamily="18" charset="0"/>
              </a:rPr>
              <a:t> һәм </a:t>
            </a:r>
            <a:r>
              <a:rPr lang="be-BY" i="1" dirty="0" smtClean="0">
                <a:solidFill>
                  <a:schemeClr val="tx2"/>
                </a:solidFill>
                <a:latin typeface="Times New Roman" pitchFamily="18" charset="0"/>
                <a:cs typeface="Times New Roman" pitchFamily="18" charset="0"/>
              </a:rPr>
              <a:t>Яңы Ҡайпан, Гәрә, Гәрәбаш, Күл-Ҡайпан, Яңы Ирәкте</a:t>
            </a:r>
            <a:r>
              <a:rPr lang="be-BY" dirty="0" smtClean="0">
                <a:solidFill>
                  <a:schemeClr val="tx2"/>
                </a:solidFill>
                <a:latin typeface="Times New Roman" pitchFamily="18" charset="0"/>
                <a:cs typeface="Times New Roman" pitchFamily="18" charset="0"/>
              </a:rPr>
              <a:t> һ.б. Бындағы </a:t>
            </a:r>
            <a:r>
              <a:rPr lang="be-BY" i="1" dirty="0" smtClean="0">
                <a:solidFill>
                  <a:schemeClr val="tx2"/>
                </a:solidFill>
                <a:latin typeface="Times New Roman" pitchFamily="18" charset="0"/>
                <a:cs typeface="Times New Roman" pitchFamily="18" charset="0"/>
              </a:rPr>
              <a:t>ҡайпан, ирәкте, гәрә </a:t>
            </a:r>
            <a:r>
              <a:rPr lang="be-BY" dirty="0" smtClean="0">
                <a:solidFill>
                  <a:schemeClr val="tx2"/>
                </a:solidFill>
                <a:latin typeface="Times New Roman" pitchFamily="18" charset="0"/>
                <a:cs typeface="Times New Roman" pitchFamily="18" charset="0"/>
              </a:rPr>
              <a:t>этнонимдары – төп башҡорт ырыу-ҡәбилә исемдәре. </a:t>
            </a:r>
          </a:p>
          <a:p>
            <a:endParaRPr lang="be-BY" dirty="0" smtClean="0">
              <a:solidFill>
                <a:schemeClr val="tx2"/>
              </a:solidFill>
              <a:latin typeface="Times New Roman" pitchFamily="18" charset="0"/>
              <a:cs typeface="Times New Roman" pitchFamily="18" charset="0"/>
            </a:endParaRPr>
          </a:p>
          <a:p>
            <a:r>
              <a:rPr lang="be-BY" dirty="0" smtClean="0">
                <a:solidFill>
                  <a:schemeClr val="tx2"/>
                </a:solidFill>
                <a:latin typeface="Times New Roman" pitchFamily="18" charset="0"/>
                <a:cs typeface="Times New Roman" pitchFamily="18" charset="0"/>
              </a:rPr>
              <a:t>Яңауыл районыныдағы </a:t>
            </a:r>
            <a:r>
              <a:rPr lang="be-BY" i="1" dirty="0" smtClean="0">
                <a:solidFill>
                  <a:schemeClr val="tx2"/>
                </a:solidFill>
                <a:latin typeface="Times New Roman" pitchFamily="18" charset="0"/>
                <a:cs typeface="Times New Roman" pitchFamily="18" charset="0"/>
              </a:rPr>
              <a:t>Истәк, Әйбүләк</a:t>
            </a:r>
            <a:r>
              <a:rPr lang="be-BY" dirty="0" smtClean="0">
                <a:solidFill>
                  <a:schemeClr val="tx2"/>
                </a:solidFill>
                <a:latin typeface="Times New Roman" pitchFamily="18" charset="0"/>
                <a:cs typeface="Times New Roman" pitchFamily="18" charset="0"/>
              </a:rPr>
              <a:t>, Асҡындағы </a:t>
            </a:r>
            <a:r>
              <a:rPr lang="be-BY" i="1" dirty="0" smtClean="0">
                <a:solidFill>
                  <a:schemeClr val="tx2"/>
                </a:solidFill>
                <a:latin typeface="Times New Roman" pitchFamily="18" charset="0"/>
                <a:cs typeface="Times New Roman" pitchFamily="18" charset="0"/>
              </a:rPr>
              <a:t>Сураш</a:t>
            </a:r>
            <a:r>
              <a:rPr lang="be-BY" dirty="0" smtClean="0">
                <a:solidFill>
                  <a:schemeClr val="tx2"/>
                </a:solidFill>
                <a:latin typeface="Times New Roman" pitchFamily="18" charset="0"/>
                <a:cs typeface="Times New Roman" pitchFamily="18" charset="0"/>
              </a:rPr>
              <a:t>, Борайҙағы </a:t>
            </a:r>
            <a:r>
              <a:rPr lang="be-BY" i="1" dirty="0" smtClean="0">
                <a:solidFill>
                  <a:schemeClr val="tx2"/>
                </a:solidFill>
                <a:latin typeface="Times New Roman" pitchFamily="18" charset="0"/>
                <a:cs typeface="Times New Roman" pitchFamily="18" charset="0"/>
              </a:rPr>
              <a:t>Меңле, Яңы Йәлдәк, Иҫке</a:t>
            </a:r>
            <a:r>
              <a:rPr lang="be-BY" dirty="0" smtClean="0">
                <a:solidFill>
                  <a:schemeClr val="tx2"/>
                </a:solidFill>
                <a:latin typeface="Times New Roman" pitchFamily="18" charset="0"/>
                <a:cs typeface="Times New Roman" pitchFamily="18" charset="0"/>
              </a:rPr>
              <a:t> һәм </a:t>
            </a:r>
            <a:r>
              <a:rPr lang="be-BY" i="1" dirty="0" smtClean="0">
                <a:solidFill>
                  <a:schemeClr val="tx2"/>
                </a:solidFill>
                <a:latin typeface="Times New Roman" pitchFamily="18" charset="0"/>
                <a:cs typeface="Times New Roman" pitchFamily="18" charset="0"/>
              </a:rPr>
              <a:t>Яңы Таҙлар</a:t>
            </a:r>
            <a:r>
              <a:rPr lang="be-BY" dirty="0" smtClean="0">
                <a:solidFill>
                  <a:schemeClr val="tx2"/>
                </a:solidFill>
                <a:latin typeface="Times New Roman" pitchFamily="18" charset="0"/>
                <a:cs typeface="Times New Roman" pitchFamily="18" charset="0"/>
              </a:rPr>
              <a:t>, Ҡалтасылағы </a:t>
            </a:r>
            <a:r>
              <a:rPr lang="be-BY" i="1" dirty="0" smtClean="0">
                <a:solidFill>
                  <a:schemeClr val="tx2"/>
                </a:solidFill>
                <a:latin typeface="Times New Roman" pitchFamily="18" charset="0"/>
                <a:cs typeface="Times New Roman" pitchFamily="18" charset="0"/>
              </a:rPr>
              <a:t>Ҡалмаш</a:t>
            </a:r>
            <a:r>
              <a:rPr lang="be-BY" dirty="0" smtClean="0">
                <a:solidFill>
                  <a:schemeClr val="tx2"/>
                </a:solidFill>
                <a:latin typeface="Times New Roman" pitchFamily="18" charset="0"/>
                <a:cs typeface="Times New Roman" pitchFamily="18" charset="0"/>
              </a:rPr>
              <a:t> һәм </a:t>
            </a:r>
            <a:r>
              <a:rPr lang="be-BY" i="1" dirty="0" smtClean="0">
                <a:solidFill>
                  <a:schemeClr val="tx2"/>
                </a:solidFill>
                <a:latin typeface="Times New Roman" pitchFamily="18" charset="0"/>
                <a:cs typeface="Times New Roman" pitchFamily="18" charset="0"/>
              </a:rPr>
              <a:t>Үрге, Урта, Түбәнге Ҡалмаш</a:t>
            </a:r>
            <a:r>
              <a:rPr lang="be-BY" dirty="0" smtClean="0">
                <a:solidFill>
                  <a:schemeClr val="tx2"/>
                </a:solidFill>
                <a:latin typeface="Times New Roman" pitchFamily="18" charset="0"/>
                <a:cs typeface="Times New Roman" pitchFamily="18" charset="0"/>
              </a:rPr>
              <a:t>, Мишкәләге </a:t>
            </a:r>
            <a:r>
              <a:rPr lang="be-BY" i="1" dirty="0" smtClean="0">
                <a:solidFill>
                  <a:schemeClr val="tx2"/>
                </a:solidFill>
                <a:latin typeface="Times New Roman" pitchFamily="18" charset="0"/>
                <a:cs typeface="Times New Roman" pitchFamily="18" charset="0"/>
              </a:rPr>
              <a:t>Башбайбаҡ</a:t>
            </a:r>
            <a:r>
              <a:rPr lang="be-BY" dirty="0" smtClean="0">
                <a:solidFill>
                  <a:schemeClr val="tx2"/>
                </a:solidFill>
                <a:latin typeface="Times New Roman" pitchFamily="18" charset="0"/>
                <a:cs typeface="Times New Roman" pitchFamily="18" charset="0"/>
              </a:rPr>
              <a:t> тигән этнонимдар ҙа туранан-тура башҡорт этнонимикаһына бәйле. </a:t>
            </a:r>
            <a:endParaRPr lang="ru-RU" dirty="0" smtClean="0">
              <a:solidFill>
                <a:schemeClr val="tx2"/>
              </a:solidFill>
              <a:latin typeface="Times New Roman" pitchFamily="18" charset="0"/>
              <a:cs typeface="Times New Roman" pitchFamily="18" charset="0"/>
            </a:endParaRPr>
          </a:p>
          <a:p>
            <a:endParaRPr lang="ru-RU" sz="1600" dirty="0"/>
          </a:p>
        </p:txBody>
      </p:sp>
    </p:spTree>
    <p:extLst>
      <p:ext uri="{BB962C8B-B14F-4D97-AF65-F5344CB8AC3E}">
        <p14:creationId xmlns="" xmlns:p14="http://schemas.microsoft.com/office/powerpoint/2010/main" val="171930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187624" y="555526"/>
            <a:ext cx="7488832" cy="3416320"/>
          </a:xfrm>
          <a:prstGeom prst="rect">
            <a:avLst/>
          </a:prstGeom>
          <a:noFill/>
        </p:spPr>
        <p:txBody>
          <a:bodyPr wrap="square" rtlCol="0">
            <a:spAutoFit/>
          </a:bodyPr>
          <a:lstStyle/>
          <a:p>
            <a:r>
              <a:rPr lang="be-BY" dirty="0" smtClean="0">
                <a:solidFill>
                  <a:schemeClr val="tx2"/>
                </a:solidFill>
                <a:latin typeface="Times New Roman" pitchFamily="18" charset="0"/>
                <a:cs typeface="Times New Roman" pitchFamily="18" charset="0"/>
              </a:rPr>
              <a:t>Был яҡ башҡорттарының ер-һыу атамаларында башҡорт теленең көнсығыш диалектына хас үҙенсәлекәтәр һаҡланған. </a:t>
            </a:r>
          </a:p>
          <a:p>
            <a:r>
              <a:rPr lang="be-BY" dirty="0" smtClean="0">
                <a:solidFill>
                  <a:schemeClr val="tx2"/>
                </a:solidFill>
                <a:latin typeface="Times New Roman" pitchFamily="18" charset="0"/>
                <a:cs typeface="Times New Roman" pitchFamily="18" charset="0"/>
              </a:rPr>
              <a:t>Әҙәби телдәге -лы/-ле, -лаҡ/-ләк урынына көнсығыш диалекттағыса </a:t>
            </a:r>
          </a:p>
          <a:p>
            <a:r>
              <a:rPr lang="be-BY" dirty="0" smtClean="0">
                <a:solidFill>
                  <a:schemeClr val="tx2"/>
                </a:solidFill>
                <a:latin typeface="Times New Roman" pitchFamily="18" charset="0"/>
                <a:cs typeface="Times New Roman" pitchFamily="18" charset="0"/>
              </a:rPr>
              <a:t>-ты/-те, -ҙы/-ҙе, -ҙаҡ/-ҙәк ялғауҙары ҡушыла. Мәҫәлән, </a:t>
            </a:r>
            <a:r>
              <a:rPr lang="be-BY" i="1" dirty="0" smtClean="0">
                <a:solidFill>
                  <a:schemeClr val="tx2"/>
                </a:solidFill>
                <a:latin typeface="Times New Roman" pitchFamily="18" charset="0"/>
                <a:cs typeface="Times New Roman" pitchFamily="18" charset="0"/>
              </a:rPr>
              <a:t>Асауҙыбаш, Сусаҙыбаш, Сусаҙы-Ябалаҡ</a:t>
            </a:r>
            <a:r>
              <a:rPr lang="be-BY" dirty="0" smtClean="0">
                <a:solidFill>
                  <a:schemeClr val="tx2"/>
                </a:solidFill>
                <a:latin typeface="Times New Roman" pitchFamily="18" charset="0"/>
                <a:cs typeface="Times New Roman" pitchFamily="18" charset="0"/>
              </a:rPr>
              <a:t> (ауылдар), </a:t>
            </a:r>
            <a:r>
              <a:rPr lang="be-BY" i="1" dirty="0" smtClean="0">
                <a:solidFill>
                  <a:schemeClr val="tx2"/>
                </a:solidFill>
                <a:latin typeface="Times New Roman" pitchFamily="18" charset="0"/>
                <a:cs typeface="Times New Roman" pitchFamily="18" charset="0"/>
              </a:rPr>
              <a:t>Сырышты, Сырыштыбаш, Мағашты, Уяҙы һәм Уяҙыбаш, Иҫке һәм Яңы Шарҙаҡ </a:t>
            </a:r>
            <a:r>
              <a:rPr lang="be-BY" dirty="0" smtClean="0">
                <a:solidFill>
                  <a:schemeClr val="tx2"/>
                </a:solidFill>
                <a:latin typeface="Times New Roman" pitchFamily="18" charset="0"/>
                <a:cs typeface="Times New Roman" pitchFamily="18" charset="0"/>
              </a:rPr>
              <a:t>(йылға, ауыл исемдәре). Әҙәби телдә был атамалар </a:t>
            </a:r>
            <a:r>
              <a:rPr lang="be-BY" i="1" dirty="0" smtClean="0">
                <a:solidFill>
                  <a:schemeClr val="tx2"/>
                </a:solidFill>
                <a:latin typeface="Times New Roman" pitchFamily="18" charset="0"/>
                <a:cs typeface="Times New Roman" pitchFamily="18" charset="0"/>
              </a:rPr>
              <a:t>Аҫаулы, Сусалы, Мағашлы, Сырышлы, Уялы, Шарлаҡ</a:t>
            </a:r>
            <a:r>
              <a:rPr lang="be-BY" dirty="0" smtClean="0">
                <a:solidFill>
                  <a:schemeClr val="tx2"/>
                </a:solidFill>
                <a:latin typeface="Times New Roman" pitchFamily="18" charset="0"/>
                <a:cs typeface="Times New Roman" pitchFamily="18" charset="0"/>
              </a:rPr>
              <a:t> булыр ине. Был ер-һыу исемдәре борон урындағы халыҡтың һөйләү телендә көнсығыш диалект нормалары өҫтөнлөк иткәнде күрһәтә. Ошоғо оҡшаш ер-һыу атамалары Башҡортостандың төньяҡ райондарында, ғөмүмән, ныҡ таралған тип яҙа үҙенең хеҙмәттәрендә проф. Р.З. Шәкүров</a:t>
            </a:r>
            <a:r>
              <a:rPr lang="be-BY" dirty="0" smtClean="0">
                <a:latin typeface="Times New Roman" pitchFamily="18" charset="0"/>
                <a:cs typeface="Times New Roman" pitchFamily="18" charset="0"/>
              </a:rPr>
              <a:t>.</a:t>
            </a:r>
            <a:endParaRPr lang="ru-RU" dirty="0"/>
          </a:p>
        </p:txBody>
      </p:sp>
    </p:spTree>
    <p:extLst>
      <p:ext uri="{BB962C8B-B14F-4D97-AF65-F5344CB8AC3E}">
        <p14:creationId xmlns="" xmlns:p14="http://schemas.microsoft.com/office/powerpoint/2010/main" val="17193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71600" y="699542"/>
            <a:ext cx="7560840" cy="3539430"/>
          </a:xfrm>
          <a:prstGeom prst="rect">
            <a:avLst/>
          </a:prstGeom>
          <a:noFill/>
        </p:spPr>
        <p:txBody>
          <a:bodyPr wrap="square" rtlCol="0">
            <a:spAutoFit/>
          </a:bodyPr>
          <a:lstStyle/>
          <a:p>
            <a:pPr lvl="0" algn="ctr"/>
            <a:r>
              <a:rPr lang="ru-RU" b="1" dirty="0" err="1" smtClean="0">
                <a:solidFill>
                  <a:schemeClr val="tx2"/>
                </a:solidFill>
                <a:latin typeface="Times New Roman" pitchFamily="18" charset="0"/>
                <a:cs typeface="Times New Roman" pitchFamily="18" charset="0"/>
              </a:rPr>
              <a:t>Урта</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быуаттарҙа уртаҡ яҙма телдәр</a:t>
            </a:r>
            <a:endParaRPr lang="ru-RU" b="1" dirty="0" smtClean="0">
              <a:solidFill>
                <a:schemeClr val="tx2"/>
              </a:solidFill>
              <a:latin typeface="Times New Roman" pitchFamily="18" charset="0"/>
              <a:cs typeface="Times New Roman" pitchFamily="18" charset="0"/>
            </a:endParaRPr>
          </a:p>
          <a:p>
            <a:pPr lvl="0" algn="ctr"/>
            <a:r>
              <a:rPr lang="ru-RU" b="1" dirty="0" smtClean="0">
                <a:solidFill>
                  <a:schemeClr val="tx2"/>
                </a:solidFill>
                <a:latin typeface="Times New Roman" pitchFamily="18" charset="0"/>
                <a:cs typeface="Times New Roman" pitchFamily="18" charset="0"/>
              </a:rPr>
              <a:t>(</a:t>
            </a:r>
            <a:r>
              <a:rPr lang="ru-RU" b="1" dirty="0" err="1" smtClean="0">
                <a:solidFill>
                  <a:schemeClr val="tx2"/>
                </a:solidFill>
                <a:latin typeface="Times New Roman" pitchFamily="18" charset="0"/>
                <a:cs typeface="Times New Roman" pitchFamily="18" charset="0"/>
              </a:rPr>
              <a:t>латин</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иҫке </a:t>
            </a:r>
            <a:r>
              <a:rPr lang="ru-RU" b="1" dirty="0" smtClean="0">
                <a:solidFill>
                  <a:schemeClr val="tx2"/>
                </a:solidFill>
                <a:latin typeface="Times New Roman" pitchFamily="18" charset="0"/>
                <a:cs typeface="Times New Roman" pitchFamily="18" charset="0"/>
              </a:rPr>
              <a:t>славян, </a:t>
            </a:r>
            <a:r>
              <a:rPr lang="ru-RU" b="1" dirty="0" err="1" smtClean="0">
                <a:solidFill>
                  <a:schemeClr val="tx2"/>
                </a:solidFill>
                <a:latin typeface="Times New Roman" pitchFamily="18" charset="0"/>
                <a:cs typeface="Times New Roman" pitchFamily="18" charset="0"/>
              </a:rPr>
              <a:t>төрки</a:t>
            </a:r>
            <a:r>
              <a:rPr lang="ru-RU" b="1" dirty="0" smtClean="0">
                <a:solidFill>
                  <a:schemeClr val="tx2"/>
                </a:solidFill>
                <a:latin typeface="Times New Roman" pitchFamily="18" charset="0"/>
                <a:cs typeface="Times New Roman" pitchFamily="18" charset="0"/>
              </a:rPr>
              <a:t>)</a:t>
            </a:r>
          </a:p>
          <a:p>
            <a:pPr lvl="0"/>
            <a:endParaRPr lang="ru-RU" dirty="0" smtClean="0">
              <a:solidFill>
                <a:schemeClr val="tx2"/>
              </a:solidFill>
              <a:latin typeface="Times New Roman" pitchFamily="18" charset="0"/>
              <a:cs typeface="Times New Roman" pitchFamily="18" charset="0"/>
            </a:endParaRPr>
          </a:p>
          <a:p>
            <a:pPr lvl="0" algn="ctr"/>
            <a:r>
              <a:rPr lang="ru-RU" b="1" dirty="0" smtClean="0">
                <a:solidFill>
                  <a:schemeClr val="tx2"/>
                </a:solidFill>
                <a:latin typeface="Times New Roman" pitchFamily="18" charset="0"/>
                <a:cs typeface="Times New Roman" pitchFamily="18" charset="0"/>
              </a:rPr>
              <a:t>«</a:t>
            </a:r>
            <a:r>
              <a:rPr lang="ru-RU" b="1" dirty="0" err="1" smtClean="0">
                <a:solidFill>
                  <a:schemeClr val="tx2"/>
                </a:solidFill>
                <a:latin typeface="Times New Roman" pitchFamily="18" charset="0"/>
                <a:cs typeface="Times New Roman" pitchFamily="18" charset="0"/>
              </a:rPr>
              <a:t>Латин</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яҙма </a:t>
            </a:r>
            <a:r>
              <a:rPr lang="ru-RU" b="1" dirty="0" smtClean="0">
                <a:solidFill>
                  <a:schemeClr val="tx2"/>
                </a:solidFill>
                <a:latin typeface="Times New Roman" pitchFamily="18" charset="0"/>
                <a:cs typeface="Times New Roman" pitchFamily="18" charset="0"/>
              </a:rPr>
              <a:t>теле </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Көнбайыш Европалағы күп төрлө халыҡтарға</a:t>
            </a:r>
            <a:r>
              <a:rPr lang="ru-RU" dirty="0" smtClean="0">
                <a:solidFill>
                  <a:schemeClr val="tx2"/>
                </a:solidFill>
                <a:latin typeface="Times New Roman" pitchFamily="18" charset="0"/>
                <a:cs typeface="Times New Roman" pitchFamily="18" charset="0"/>
              </a:rPr>
              <a:t>, </a:t>
            </a:r>
          </a:p>
          <a:p>
            <a:pPr lvl="0" algn="ctr"/>
            <a:r>
              <a:rPr lang="ru-RU" b="1" dirty="0" err="1" smtClean="0">
                <a:solidFill>
                  <a:schemeClr val="tx2"/>
                </a:solidFill>
                <a:latin typeface="Times New Roman" pitchFamily="18" charset="0"/>
                <a:cs typeface="Times New Roman" pitchFamily="18" charset="0"/>
              </a:rPr>
              <a:t>иҫке </a:t>
            </a:r>
            <a:r>
              <a:rPr lang="ru-RU" b="1" dirty="0" smtClean="0">
                <a:solidFill>
                  <a:schemeClr val="tx2"/>
                </a:solidFill>
                <a:latin typeface="Times New Roman" pitchFamily="18" charset="0"/>
                <a:cs typeface="Times New Roman" pitchFamily="18" charset="0"/>
              </a:rPr>
              <a:t>славян </a:t>
            </a:r>
            <a:r>
              <a:rPr lang="ru-RU" b="1" dirty="0" err="1" smtClean="0">
                <a:solidFill>
                  <a:schemeClr val="tx2"/>
                </a:solidFill>
                <a:latin typeface="Times New Roman" pitchFamily="18" charset="0"/>
                <a:cs typeface="Times New Roman" pitchFamily="18" charset="0"/>
              </a:rPr>
              <a:t>яҙма </a:t>
            </a:r>
            <a:r>
              <a:rPr lang="ru-RU" b="1" dirty="0" smtClean="0">
                <a:solidFill>
                  <a:schemeClr val="tx2"/>
                </a:solidFill>
                <a:latin typeface="Times New Roman" pitchFamily="18" charset="0"/>
                <a:cs typeface="Times New Roman" pitchFamily="18" charset="0"/>
              </a:rPr>
              <a:t>теле </a:t>
            </a:r>
            <a:r>
              <a:rPr lang="ru-RU" dirty="0" smtClean="0">
                <a:solidFill>
                  <a:schemeClr val="tx2"/>
                </a:solidFill>
                <a:latin typeface="Times New Roman" pitchFamily="18" charset="0"/>
                <a:cs typeface="Times New Roman" pitchFamily="18" charset="0"/>
              </a:rPr>
              <a:t>– славян </a:t>
            </a:r>
            <a:r>
              <a:rPr lang="ru-RU" dirty="0" err="1" smtClean="0">
                <a:solidFill>
                  <a:schemeClr val="tx2"/>
                </a:solidFill>
                <a:latin typeface="Times New Roman" pitchFamily="18" charset="0"/>
                <a:cs typeface="Times New Roman" pitchFamily="18" charset="0"/>
              </a:rPr>
              <a:t>халыҡтарына</a:t>
            </a:r>
            <a:r>
              <a:rPr lang="ru-RU" dirty="0" smtClean="0">
                <a:solidFill>
                  <a:schemeClr val="tx2"/>
                </a:solidFill>
                <a:latin typeface="Times New Roman" pitchFamily="18" charset="0"/>
                <a:cs typeface="Times New Roman" pitchFamily="18" charset="0"/>
              </a:rPr>
              <a:t>, </a:t>
            </a:r>
          </a:p>
          <a:p>
            <a:pPr lvl="0" algn="ctr"/>
            <a:r>
              <a:rPr lang="ru-RU" dirty="0" err="1" smtClean="0">
                <a:solidFill>
                  <a:schemeClr val="tx2"/>
                </a:solidFill>
                <a:latin typeface="Times New Roman" pitchFamily="18" charset="0"/>
                <a:cs typeface="Times New Roman" pitchFamily="18" charset="0"/>
              </a:rPr>
              <a:t>ә </a:t>
            </a:r>
            <a:r>
              <a:rPr lang="ru-RU" b="1" dirty="0" err="1" smtClean="0">
                <a:solidFill>
                  <a:schemeClr val="tx2"/>
                </a:solidFill>
                <a:latin typeface="Times New Roman" pitchFamily="18" charset="0"/>
                <a:cs typeface="Times New Roman" pitchFamily="18" charset="0"/>
              </a:rPr>
              <a:t>яҙма төрки </a:t>
            </a:r>
            <a:r>
              <a:rPr lang="ru-RU" b="1" dirty="0" smtClean="0">
                <a:solidFill>
                  <a:schemeClr val="tx2"/>
                </a:solidFill>
                <a:latin typeface="Times New Roman" pitchFamily="18" charset="0"/>
                <a:cs typeface="Times New Roman" pitchFamily="18" charset="0"/>
              </a:rPr>
              <a:t>теле </a:t>
            </a:r>
            <a:r>
              <a:rPr lang="ru-RU" dirty="0" err="1" smtClean="0">
                <a:solidFill>
                  <a:schemeClr val="tx2"/>
                </a:solidFill>
                <a:latin typeface="Times New Roman" pitchFamily="18" charset="0"/>
                <a:cs typeface="Times New Roman" pitchFamily="18" charset="0"/>
              </a:rPr>
              <a:t>төрки халыҡтарҙың барыһына ла</a:t>
            </a:r>
            <a:r>
              <a:rPr lang="ru-RU" dirty="0" smtClean="0">
                <a:solidFill>
                  <a:schemeClr val="tx2"/>
                </a:solidFill>
                <a:latin typeface="Times New Roman" pitchFamily="18" charset="0"/>
                <a:cs typeface="Times New Roman" pitchFamily="18" charset="0"/>
              </a:rPr>
              <a:t> </a:t>
            </a:r>
          </a:p>
          <a:p>
            <a:pPr lvl="0" algn="ctr"/>
            <a:r>
              <a:rPr lang="ru-RU" dirty="0" err="1" smtClean="0">
                <a:solidFill>
                  <a:schemeClr val="tx2"/>
                </a:solidFill>
                <a:latin typeface="Times New Roman" pitchFamily="18" charset="0"/>
                <a:cs typeface="Times New Roman" pitchFamily="18" charset="0"/>
              </a:rPr>
              <a:t>уртаҡ әҙәби һәм рәсми </a:t>
            </a:r>
            <a:r>
              <a:rPr lang="ru-RU" dirty="0" smtClean="0">
                <a:solidFill>
                  <a:schemeClr val="tx2"/>
                </a:solidFill>
                <a:latin typeface="Times New Roman" pitchFamily="18" charset="0"/>
                <a:cs typeface="Times New Roman" pitchFamily="18" charset="0"/>
              </a:rPr>
              <a:t>тел </a:t>
            </a:r>
            <a:r>
              <a:rPr lang="ru-RU" dirty="0" err="1" smtClean="0">
                <a:solidFill>
                  <a:schemeClr val="tx2"/>
                </a:solidFill>
                <a:latin typeface="Times New Roman" pitchFamily="18" charset="0"/>
                <a:cs typeface="Times New Roman" pitchFamily="18" charset="0"/>
              </a:rPr>
              <a:t>булып</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хеҙмәт иткән</a:t>
            </a:r>
            <a:r>
              <a:rPr lang="ru-RU" dirty="0" smtClean="0">
                <a:solidFill>
                  <a:schemeClr val="tx2"/>
                </a:solidFill>
                <a:latin typeface="Times New Roman" pitchFamily="18" charset="0"/>
                <a:cs typeface="Times New Roman" pitchFamily="18" charset="0"/>
              </a:rPr>
              <a:t>».</a:t>
            </a:r>
          </a:p>
          <a:p>
            <a:pPr lvl="0" algn="r"/>
            <a:endParaRPr lang="ru-RU" sz="1400" i="1" dirty="0" smtClean="0">
              <a:solidFill>
                <a:schemeClr val="tx2"/>
              </a:solidFill>
              <a:latin typeface="Times New Roman" pitchFamily="18" charset="0"/>
              <a:cs typeface="Times New Roman" pitchFamily="18" charset="0"/>
            </a:endParaRPr>
          </a:p>
          <a:p>
            <a:pPr lvl="0" algn="r"/>
            <a:r>
              <a:rPr lang="ru-RU" sz="1400" i="1" dirty="0" err="1" smtClean="0">
                <a:solidFill>
                  <a:schemeClr val="tx2"/>
                </a:solidFill>
                <a:latin typeface="Times New Roman" pitchFamily="18" charset="0"/>
                <a:cs typeface="Times New Roman" pitchFamily="18" charset="0"/>
              </a:rPr>
              <a:t>Байышев</a:t>
            </a:r>
            <a:r>
              <a:rPr lang="ru-RU" sz="1400" i="1" dirty="0" smtClean="0">
                <a:solidFill>
                  <a:schemeClr val="tx2"/>
                </a:solidFill>
                <a:latin typeface="Times New Roman" pitchFamily="18" charset="0"/>
                <a:cs typeface="Times New Roman" pitchFamily="18" charset="0"/>
              </a:rPr>
              <a:t> Т.Ғ. </a:t>
            </a:r>
            <a:r>
              <a:rPr lang="ru-RU" sz="1400" i="1" dirty="0" err="1" smtClean="0">
                <a:solidFill>
                  <a:schemeClr val="tx2"/>
                </a:solidFill>
                <a:latin typeface="Times New Roman" pitchFamily="18" charset="0"/>
                <a:cs typeface="Times New Roman" pitchFamily="18" charset="0"/>
              </a:rPr>
              <a:t>Урта</a:t>
            </a:r>
            <a:r>
              <a:rPr lang="ru-RU" sz="1400" i="1" dirty="0" smtClean="0">
                <a:solidFill>
                  <a:schemeClr val="tx2"/>
                </a:solidFill>
                <a:latin typeface="Times New Roman" pitchFamily="18" charset="0"/>
                <a:cs typeface="Times New Roman" pitchFamily="18" charset="0"/>
              </a:rPr>
              <a:t> </a:t>
            </a:r>
            <a:r>
              <a:rPr lang="ru-RU" sz="1400" i="1" dirty="0" err="1" smtClean="0">
                <a:solidFill>
                  <a:schemeClr val="tx2"/>
                </a:solidFill>
                <a:latin typeface="Times New Roman" pitchFamily="18" charset="0"/>
                <a:cs typeface="Times New Roman" pitchFamily="18" charset="0"/>
              </a:rPr>
              <a:t>быуаттарҙа уртаҡ яҙма телдәр </a:t>
            </a:r>
            <a:r>
              <a:rPr lang="ru-RU" sz="1400" i="1" dirty="0" smtClean="0">
                <a:solidFill>
                  <a:schemeClr val="tx2"/>
                </a:solidFill>
                <a:latin typeface="Times New Roman" pitchFamily="18" charset="0"/>
                <a:cs typeface="Times New Roman" pitchFamily="18" charset="0"/>
              </a:rPr>
              <a:t>(</a:t>
            </a:r>
            <a:r>
              <a:rPr lang="ru-RU" sz="1400" i="1" dirty="0" err="1" smtClean="0">
                <a:solidFill>
                  <a:schemeClr val="tx2"/>
                </a:solidFill>
                <a:latin typeface="Times New Roman" pitchFamily="18" charset="0"/>
                <a:cs typeface="Times New Roman" pitchFamily="18" charset="0"/>
              </a:rPr>
              <a:t>латин</a:t>
            </a:r>
            <a:r>
              <a:rPr lang="ru-RU" sz="1400" i="1" dirty="0" smtClean="0">
                <a:solidFill>
                  <a:schemeClr val="tx2"/>
                </a:solidFill>
                <a:latin typeface="Times New Roman" pitchFamily="18" charset="0"/>
                <a:cs typeface="Times New Roman" pitchFamily="18" charset="0"/>
              </a:rPr>
              <a:t>, </a:t>
            </a:r>
            <a:r>
              <a:rPr lang="ru-RU" sz="1400" i="1" dirty="0" err="1" smtClean="0">
                <a:solidFill>
                  <a:schemeClr val="tx2"/>
                </a:solidFill>
                <a:latin typeface="Times New Roman" pitchFamily="18" charset="0"/>
                <a:cs typeface="Times New Roman" pitchFamily="18" charset="0"/>
              </a:rPr>
              <a:t>иҫке </a:t>
            </a:r>
            <a:r>
              <a:rPr lang="ru-RU" sz="1400" i="1" dirty="0" smtClean="0">
                <a:solidFill>
                  <a:schemeClr val="tx2"/>
                </a:solidFill>
                <a:latin typeface="Times New Roman" pitchFamily="18" charset="0"/>
                <a:cs typeface="Times New Roman" pitchFamily="18" charset="0"/>
              </a:rPr>
              <a:t>славян, </a:t>
            </a:r>
            <a:r>
              <a:rPr lang="ru-RU" sz="1400" i="1" dirty="0" err="1" smtClean="0">
                <a:solidFill>
                  <a:schemeClr val="tx2"/>
                </a:solidFill>
                <a:latin typeface="Times New Roman" pitchFamily="18" charset="0"/>
                <a:cs typeface="Times New Roman" pitchFamily="18" charset="0"/>
              </a:rPr>
              <a:t>төрки</a:t>
            </a:r>
            <a:r>
              <a:rPr lang="ru-RU" sz="1400" i="1" dirty="0" smtClean="0">
                <a:solidFill>
                  <a:schemeClr val="tx2"/>
                </a:solidFill>
                <a:latin typeface="Times New Roman" pitchFamily="18" charset="0"/>
                <a:cs typeface="Times New Roman" pitchFamily="18" charset="0"/>
              </a:rPr>
              <a:t>) // Башкирский языковедческий сборник. – Уфа: БФ АН СССР ИИЯЛ, 1975. –  С. 173 – 180.</a:t>
            </a:r>
          </a:p>
          <a:p>
            <a:pPr algn="r"/>
            <a:endParaRPr lang="ru-RU" sz="1400" i="1" dirty="0" smtClean="0">
              <a:solidFill>
                <a:schemeClr val="tx2"/>
              </a:solidFill>
              <a:latin typeface="Times New Roman" pitchFamily="18" charset="0"/>
              <a:cs typeface="Times New Roman" pitchFamily="18" charset="0"/>
            </a:endParaRPr>
          </a:p>
          <a:p>
            <a:pPr algn="r"/>
            <a:r>
              <a:rPr lang="ru-RU" sz="1400" i="1" dirty="0" err="1" smtClean="0">
                <a:solidFill>
                  <a:schemeClr val="tx2"/>
                </a:solidFill>
                <a:latin typeface="Times New Roman" pitchFamily="18" charset="0"/>
                <a:cs typeface="Times New Roman" pitchFamily="18" charset="0"/>
              </a:rPr>
              <a:t>БайышевТаһир.</a:t>
            </a:r>
            <a:r>
              <a:rPr lang="ru-RU" sz="1400" i="1" dirty="0" smtClean="0">
                <a:solidFill>
                  <a:schemeClr val="tx2"/>
                </a:solidFill>
                <a:latin typeface="Times New Roman" pitchFamily="18" charset="0"/>
                <a:cs typeface="Times New Roman" pitchFamily="18" charset="0"/>
              </a:rPr>
              <a:t> </a:t>
            </a:r>
            <a:r>
              <a:rPr lang="ru-RU" sz="1400" i="1" dirty="0" err="1" smtClean="0">
                <a:solidFill>
                  <a:schemeClr val="tx2"/>
                </a:solidFill>
                <a:latin typeface="Times New Roman" pitchFamily="18" charset="0"/>
                <a:cs typeface="Times New Roman" pitchFamily="18" charset="0"/>
              </a:rPr>
              <a:t>Тырышҡан </a:t>
            </a:r>
            <a:r>
              <a:rPr lang="ru-RU" sz="1400" i="1" dirty="0" smtClean="0">
                <a:solidFill>
                  <a:schemeClr val="tx2"/>
                </a:solidFill>
                <a:latin typeface="Times New Roman" pitchFamily="18" charset="0"/>
                <a:cs typeface="Times New Roman" pitchFamily="18" charset="0"/>
              </a:rPr>
              <a:t>– </a:t>
            </a:r>
            <a:r>
              <a:rPr lang="ru-RU" sz="1400" i="1" dirty="0" err="1" smtClean="0">
                <a:solidFill>
                  <a:schemeClr val="tx2"/>
                </a:solidFill>
                <a:latin typeface="Times New Roman" pitchFamily="18" charset="0"/>
                <a:cs typeface="Times New Roman" pitchFamily="18" charset="0"/>
              </a:rPr>
              <a:t>ташҡа ҡаҙау ҡаҡҡан.</a:t>
            </a:r>
            <a:endParaRPr lang="ru-RU" sz="1400" i="1" dirty="0" smtClean="0">
              <a:solidFill>
                <a:schemeClr val="tx2"/>
              </a:solidFill>
              <a:latin typeface="Times New Roman" pitchFamily="18" charset="0"/>
              <a:cs typeface="Times New Roman" pitchFamily="18" charset="0"/>
            </a:endParaRPr>
          </a:p>
          <a:p>
            <a:pPr algn="r"/>
            <a:r>
              <a:rPr lang="ru-RU" sz="1400" i="1" dirty="0" err="1" smtClean="0">
                <a:solidFill>
                  <a:schemeClr val="tx2"/>
                </a:solidFill>
                <a:latin typeface="Times New Roman" pitchFamily="18" charset="0"/>
                <a:cs typeface="Times New Roman" pitchFamily="18" charset="0"/>
              </a:rPr>
              <a:t>Урта</a:t>
            </a:r>
            <a:r>
              <a:rPr lang="ru-RU" sz="1400" i="1" dirty="0" smtClean="0">
                <a:solidFill>
                  <a:schemeClr val="tx2"/>
                </a:solidFill>
                <a:latin typeface="Times New Roman" pitchFamily="18" charset="0"/>
                <a:cs typeface="Times New Roman" pitchFamily="18" charset="0"/>
              </a:rPr>
              <a:t> </a:t>
            </a:r>
            <a:r>
              <a:rPr lang="ru-RU" sz="1400" i="1" dirty="0" err="1" smtClean="0">
                <a:solidFill>
                  <a:schemeClr val="tx2"/>
                </a:solidFill>
                <a:latin typeface="Times New Roman" pitchFamily="18" charset="0"/>
                <a:cs typeface="Times New Roman" pitchFamily="18" charset="0"/>
              </a:rPr>
              <a:t>быуаттарҙа уртаҡ яҙма телдәр (Таһир Байышевтың тыуыуына</a:t>
            </a:r>
            <a:r>
              <a:rPr lang="ru-RU" sz="1400" i="1" dirty="0" smtClean="0">
                <a:solidFill>
                  <a:schemeClr val="tx2"/>
                </a:solidFill>
                <a:latin typeface="Times New Roman" pitchFamily="18" charset="0"/>
                <a:cs typeface="Times New Roman" pitchFamily="18" charset="0"/>
              </a:rPr>
              <a:t> 125 </a:t>
            </a:r>
            <a:r>
              <a:rPr lang="ru-RU" sz="1400" i="1" dirty="0" err="1" smtClean="0">
                <a:solidFill>
                  <a:schemeClr val="tx2"/>
                </a:solidFill>
                <a:latin typeface="Times New Roman" pitchFamily="18" charset="0"/>
                <a:cs typeface="Times New Roman" pitchFamily="18" charset="0"/>
              </a:rPr>
              <a:t>йыл</a:t>
            </a:r>
            <a:r>
              <a:rPr lang="ru-RU" sz="1400" i="1" dirty="0" smtClean="0">
                <a:solidFill>
                  <a:schemeClr val="tx2"/>
                </a:solidFill>
                <a:latin typeface="Times New Roman" pitchFamily="18" charset="0"/>
                <a:cs typeface="Times New Roman" pitchFamily="18" charset="0"/>
              </a:rPr>
              <a:t>) // </a:t>
            </a:r>
            <a:r>
              <a:rPr lang="ru-RU" sz="1400" i="1" dirty="0" err="1" smtClean="0">
                <a:solidFill>
                  <a:schemeClr val="tx2"/>
                </a:solidFill>
                <a:latin typeface="Times New Roman" pitchFamily="18" charset="0"/>
                <a:cs typeface="Times New Roman" pitchFamily="18" charset="0"/>
              </a:rPr>
              <a:t>Ағиҙел</a:t>
            </a:r>
            <a:r>
              <a:rPr lang="ru-RU" sz="1400" i="1" dirty="0" smtClean="0">
                <a:solidFill>
                  <a:schemeClr val="tx2"/>
                </a:solidFill>
                <a:latin typeface="Times New Roman" pitchFamily="18" charset="0"/>
                <a:cs typeface="Times New Roman" pitchFamily="18" charset="0"/>
              </a:rPr>
              <a:t>. – 2011. – №8. – 126-142-се </a:t>
            </a:r>
            <a:r>
              <a:rPr lang="ru-RU" sz="1400" i="1" dirty="0" err="1" smtClean="0">
                <a:solidFill>
                  <a:schemeClr val="tx2"/>
                </a:solidFill>
                <a:latin typeface="Times New Roman" pitchFamily="18" charset="0"/>
                <a:cs typeface="Times New Roman" pitchFamily="18" charset="0"/>
              </a:rPr>
              <a:t>биттәр</a:t>
            </a:r>
            <a:endParaRPr lang="ru-RU" sz="1400" i="1"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83568" y="555526"/>
            <a:ext cx="7632848" cy="3046988"/>
          </a:xfrm>
          <a:prstGeom prst="rect">
            <a:avLst/>
          </a:prstGeom>
          <a:noFill/>
        </p:spPr>
        <p:txBody>
          <a:bodyPr wrap="square" rtlCol="0">
            <a:spAutoFit/>
          </a:bodyPr>
          <a:lstStyle/>
          <a:p>
            <a:pPr algn="just"/>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«…Ҡыҫҡаса </a:t>
            </a:r>
            <a:r>
              <a:rPr lang="ru-RU" sz="1600" dirty="0" smtClean="0">
                <a:solidFill>
                  <a:schemeClr val="tx2"/>
                </a:solidFill>
                <a:latin typeface="Times New Roman" pitchFamily="18" charset="0"/>
                <a:cs typeface="Times New Roman" pitchFamily="18" charset="0"/>
              </a:rPr>
              <a:t>«</a:t>
            </a:r>
            <a:r>
              <a:rPr lang="ru-RU" sz="1600" dirty="0" err="1" smtClean="0">
                <a:solidFill>
                  <a:schemeClr val="tx2"/>
                </a:solidFill>
                <a:latin typeface="Times New Roman" pitchFamily="18" charset="0"/>
                <a:cs typeface="Times New Roman" pitchFamily="18" charset="0"/>
              </a:rPr>
              <a:t>тере</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һәм «үле» телдәр менән танышып</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үтәйек.</a:t>
            </a:r>
            <a:r>
              <a:rPr lang="ru-RU" sz="1600" dirty="0" smtClean="0">
                <a:solidFill>
                  <a:schemeClr val="tx2"/>
                </a:solidFill>
                <a:latin typeface="Times New Roman" pitchFamily="18" charset="0"/>
                <a:cs typeface="Times New Roman" pitchFamily="18" charset="0"/>
              </a:rPr>
              <a:t> Тел </a:t>
            </a:r>
            <a:r>
              <a:rPr lang="ru-RU" sz="1600" dirty="0" err="1" smtClean="0">
                <a:solidFill>
                  <a:schemeClr val="tx2"/>
                </a:solidFill>
                <a:latin typeface="Times New Roman" pitchFamily="18" charset="0"/>
                <a:cs typeface="Times New Roman" pitchFamily="18" charset="0"/>
              </a:rPr>
              <a:t>халыҡ һәм уның эшмәкәрлеге һәм фекерләү һәләте менән бергә йәшәй</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Халыҡтан башҡа </a:t>
            </a:r>
            <a:r>
              <a:rPr lang="ru-RU" sz="1600" dirty="0" smtClean="0">
                <a:solidFill>
                  <a:schemeClr val="tx2"/>
                </a:solidFill>
                <a:latin typeface="Times New Roman" pitchFamily="18" charset="0"/>
                <a:cs typeface="Times New Roman" pitchFamily="18" charset="0"/>
              </a:rPr>
              <a:t>тел </a:t>
            </a:r>
            <a:r>
              <a:rPr lang="ru-RU" sz="1600" dirty="0" err="1" smtClean="0">
                <a:solidFill>
                  <a:schemeClr val="tx2"/>
                </a:solidFill>
                <a:latin typeface="Times New Roman" pitchFamily="18" charset="0"/>
                <a:cs typeface="Times New Roman" pitchFamily="18" charset="0"/>
              </a:rPr>
              <a:t>булмаған</a:t>
            </a:r>
            <a:endParaRPr lang="ru-RU" sz="1600" dirty="0" smtClean="0">
              <a:solidFill>
                <a:schemeClr val="tx2"/>
              </a:solidFill>
              <a:latin typeface="Times New Roman" pitchFamily="18" charset="0"/>
              <a:cs typeface="Times New Roman" pitchFamily="18" charset="0"/>
            </a:endParaRPr>
          </a:p>
          <a:p>
            <a:pPr algn="just"/>
            <a:r>
              <a:rPr lang="ru-RU" sz="1600" dirty="0" err="1" smtClean="0">
                <a:solidFill>
                  <a:schemeClr val="tx2"/>
                </a:solidFill>
                <a:latin typeface="Times New Roman" pitchFamily="18" charset="0"/>
                <a:cs typeface="Times New Roman" pitchFamily="18" charset="0"/>
              </a:rPr>
              <a:t>кеүек, телдән башҡа халыҡ </a:t>
            </a:r>
            <a:r>
              <a:rPr lang="ru-RU" sz="1600" dirty="0" smtClean="0">
                <a:solidFill>
                  <a:schemeClr val="tx2"/>
                </a:solidFill>
                <a:latin typeface="Times New Roman" pitchFamily="18" charset="0"/>
                <a:cs typeface="Times New Roman" pitchFamily="18" charset="0"/>
              </a:rPr>
              <a:t>та </a:t>
            </a:r>
            <a:r>
              <a:rPr lang="ru-RU" sz="1600" dirty="0" err="1" smtClean="0">
                <a:solidFill>
                  <a:schemeClr val="tx2"/>
                </a:solidFill>
                <a:latin typeface="Times New Roman" pitchFamily="18" charset="0"/>
                <a:cs typeface="Times New Roman" pitchFamily="18" charset="0"/>
              </a:rPr>
              <a:t>булмай</a:t>
            </a:r>
            <a:r>
              <a:rPr lang="ru-RU" sz="1600" dirty="0" smtClean="0">
                <a:solidFill>
                  <a:schemeClr val="tx2"/>
                </a:solidFill>
                <a:latin typeface="Times New Roman" pitchFamily="18" charset="0"/>
                <a:cs typeface="Times New Roman" pitchFamily="18" charset="0"/>
              </a:rPr>
              <a:t>… </a:t>
            </a:r>
          </a:p>
          <a:p>
            <a:pPr algn="just"/>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Ғалимдар, хәҙерге көндә </a:t>
            </a:r>
            <a:r>
              <a:rPr lang="ru-RU" sz="1600" dirty="0" smtClean="0">
                <a:solidFill>
                  <a:schemeClr val="tx2"/>
                </a:solidFill>
                <a:latin typeface="Times New Roman" pitchFamily="18" charset="0"/>
                <a:cs typeface="Times New Roman" pitchFamily="18" charset="0"/>
              </a:rPr>
              <a:t>Ер </a:t>
            </a:r>
            <a:r>
              <a:rPr lang="ru-RU" sz="1600" dirty="0" err="1" smtClean="0">
                <a:solidFill>
                  <a:schemeClr val="tx2"/>
                </a:solidFill>
                <a:latin typeface="Times New Roman" pitchFamily="18" charset="0"/>
                <a:cs typeface="Times New Roman" pitchFamily="18" charset="0"/>
              </a:rPr>
              <a:t>йөҙөндә </a:t>
            </a:r>
            <a:r>
              <a:rPr lang="ru-RU" sz="1600" dirty="0" smtClean="0">
                <a:solidFill>
                  <a:schemeClr val="tx2"/>
                </a:solidFill>
                <a:latin typeface="Times New Roman" pitchFamily="18" charset="0"/>
                <a:cs typeface="Times New Roman" pitchFamily="18" charset="0"/>
              </a:rPr>
              <a:t>2800 «</a:t>
            </a:r>
            <a:r>
              <a:rPr lang="ru-RU" sz="1600" dirty="0" err="1" smtClean="0">
                <a:solidFill>
                  <a:schemeClr val="tx2"/>
                </a:solidFill>
                <a:latin typeface="Times New Roman" pitchFamily="18" charset="0"/>
                <a:cs typeface="Times New Roman" pitchFamily="18" charset="0"/>
              </a:rPr>
              <a:t>тере</a:t>
            </a:r>
            <a:r>
              <a:rPr lang="ru-RU" sz="1600" dirty="0" smtClean="0">
                <a:solidFill>
                  <a:schemeClr val="tx2"/>
                </a:solidFill>
                <a:latin typeface="Times New Roman" pitchFamily="18" charset="0"/>
                <a:cs typeface="Times New Roman" pitchFamily="18" charset="0"/>
              </a:rPr>
              <a:t>» тел бар, </a:t>
            </a:r>
            <a:r>
              <a:rPr lang="ru-RU" sz="1600" dirty="0" err="1" smtClean="0">
                <a:solidFill>
                  <a:schemeClr val="tx2"/>
                </a:solidFill>
                <a:latin typeface="Times New Roman" pitchFamily="18" charset="0"/>
                <a:cs typeface="Times New Roman" pitchFamily="18" charset="0"/>
              </a:rPr>
              <a:t>ләкин «үле» телдәрҙең иҫәбе унан</a:t>
            </a:r>
            <a:r>
              <a:rPr lang="ru-RU" sz="1600" dirty="0" smtClean="0">
                <a:solidFill>
                  <a:schemeClr val="tx2"/>
                </a:solidFill>
                <a:latin typeface="Times New Roman" pitchFamily="18" charset="0"/>
                <a:cs typeface="Times New Roman" pitchFamily="18" charset="0"/>
              </a:rPr>
              <a:t> да </a:t>
            </a:r>
            <a:r>
              <a:rPr lang="ru-RU" sz="1600" dirty="0" err="1" smtClean="0">
                <a:solidFill>
                  <a:schemeClr val="tx2"/>
                </a:solidFill>
                <a:latin typeface="Times New Roman" pitchFamily="18" charset="0"/>
                <a:cs typeface="Times New Roman" pitchFamily="18" charset="0"/>
              </a:rPr>
              <a:t>күберәк булған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тиҙәр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Сөнки </a:t>
            </a:r>
            <a:r>
              <a:rPr lang="ru-RU" sz="1600" dirty="0" smtClean="0">
                <a:solidFill>
                  <a:schemeClr val="tx2"/>
                </a:solidFill>
                <a:latin typeface="Times New Roman" pitchFamily="18" charset="0"/>
                <a:cs typeface="Times New Roman" pitchFamily="18" charset="0"/>
              </a:rPr>
              <a:t>Ер </a:t>
            </a:r>
            <a:r>
              <a:rPr lang="ru-RU" sz="1600" dirty="0" err="1" smtClean="0">
                <a:solidFill>
                  <a:schemeClr val="tx2"/>
                </a:solidFill>
                <a:latin typeface="Times New Roman" pitchFamily="18" charset="0"/>
                <a:cs typeface="Times New Roman" pitchFamily="18" charset="0"/>
              </a:rPr>
              <a:t>йөҙөндә кешелек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йәмғиәте </a:t>
            </a:r>
            <a:r>
              <a:rPr lang="ru-RU" sz="1600" dirty="0" smtClean="0">
                <a:solidFill>
                  <a:schemeClr val="tx2"/>
                </a:solidFill>
                <a:latin typeface="Times New Roman" pitchFamily="18" charset="0"/>
                <a:cs typeface="Times New Roman" pitchFamily="18" charset="0"/>
              </a:rPr>
              <a:t>миллион </a:t>
            </a:r>
            <a:r>
              <a:rPr lang="ru-RU" sz="1600" dirty="0" err="1" smtClean="0">
                <a:solidFill>
                  <a:schemeClr val="tx2"/>
                </a:solidFill>
                <a:latin typeface="Times New Roman" pitchFamily="18" charset="0"/>
                <a:cs typeface="Times New Roman" pitchFamily="18" charset="0"/>
              </a:rPr>
              <a:t>йылдар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йәшәгәне билдәле</a:t>
            </a:r>
            <a:r>
              <a:rPr lang="ru-RU" sz="1600" dirty="0" smtClean="0">
                <a:solidFill>
                  <a:schemeClr val="tx2"/>
                </a:solidFill>
                <a:latin typeface="Times New Roman" pitchFamily="18" charset="0"/>
                <a:cs typeface="Times New Roman" pitchFamily="18" charset="0"/>
              </a:rPr>
              <a:t>. Был </a:t>
            </a:r>
            <a:r>
              <a:rPr lang="ru-RU" sz="1600" dirty="0" err="1" smtClean="0">
                <a:solidFill>
                  <a:schemeClr val="tx2"/>
                </a:solidFill>
                <a:latin typeface="Times New Roman" pitchFamily="18" charset="0"/>
                <a:cs typeface="Times New Roman" pitchFamily="18" charset="0"/>
              </a:rPr>
              <a:t>иҫ киткес</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оҙон ғүмер эсендә бер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төрлө халыҡтар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беҙгә мәғлүм булмаған йәки мәғлүм сәбәптәр арҡаһында</a:t>
            </a:r>
            <a:r>
              <a:rPr lang="ru-RU" sz="1600" dirty="0" smtClean="0">
                <a:solidFill>
                  <a:schemeClr val="tx2"/>
                </a:solidFill>
                <a:latin typeface="Times New Roman" pitchFamily="18" charset="0"/>
                <a:cs typeface="Times New Roman" pitchFamily="18" charset="0"/>
              </a:rPr>
              <a:t>, Ер </a:t>
            </a:r>
            <a:r>
              <a:rPr lang="ru-RU" sz="1600" dirty="0" err="1" smtClean="0">
                <a:solidFill>
                  <a:schemeClr val="tx2"/>
                </a:solidFill>
                <a:latin typeface="Times New Roman" pitchFamily="18" charset="0"/>
                <a:cs typeface="Times New Roman" pitchFamily="18" charset="0"/>
              </a:rPr>
              <a:t>йөҙөнән юғала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ә һәр бер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юғалған халыҡтың </a:t>
            </a:r>
            <a:r>
              <a:rPr lang="ru-RU" sz="1600" dirty="0" smtClean="0">
                <a:solidFill>
                  <a:schemeClr val="tx2"/>
                </a:solidFill>
                <a:latin typeface="Times New Roman" pitchFamily="18" charset="0"/>
                <a:cs typeface="Times New Roman" pitchFamily="18" charset="0"/>
              </a:rPr>
              <a:t>теле </a:t>
            </a:r>
            <a:r>
              <a:rPr lang="ru-RU" sz="1600" dirty="0" err="1" smtClean="0">
                <a:solidFill>
                  <a:schemeClr val="tx2"/>
                </a:solidFill>
                <a:latin typeface="Times New Roman" pitchFamily="18" charset="0"/>
                <a:cs typeface="Times New Roman" pitchFamily="18" charset="0"/>
              </a:rPr>
              <a:t>үҙе менән бергә юғала</a:t>
            </a:r>
            <a:r>
              <a:rPr lang="ru-RU" sz="1600" dirty="0" smtClean="0">
                <a:solidFill>
                  <a:schemeClr val="tx2"/>
                </a:solidFill>
                <a:latin typeface="Times New Roman" pitchFamily="18" charset="0"/>
                <a:cs typeface="Times New Roman" pitchFamily="18" charset="0"/>
              </a:rPr>
              <a:t>, улар </a:t>
            </a:r>
            <a:r>
              <a:rPr lang="ru-RU" sz="1600" dirty="0" err="1" smtClean="0">
                <a:solidFill>
                  <a:schemeClr val="tx2"/>
                </a:solidFill>
                <a:latin typeface="Times New Roman" pitchFamily="18" charset="0"/>
                <a:cs typeface="Times New Roman" pitchFamily="18" charset="0"/>
              </a:rPr>
              <a:t>менән </a:t>
            </a:r>
            <a:r>
              <a:rPr lang="ru-RU" sz="1600" dirty="0" smtClean="0">
                <a:solidFill>
                  <a:schemeClr val="tx2"/>
                </a:solidFill>
                <a:latin typeface="Times New Roman" pitchFamily="18" charset="0"/>
                <a:cs typeface="Times New Roman" pitchFamily="18" charset="0"/>
              </a:rPr>
              <a:t>теле </a:t>
            </a:r>
            <a:r>
              <a:rPr lang="ru-RU" sz="1600" dirty="0" err="1" smtClean="0">
                <a:solidFill>
                  <a:schemeClr val="tx2"/>
                </a:solidFill>
                <a:latin typeface="Times New Roman" pitchFamily="18" charset="0"/>
                <a:cs typeface="Times New Roman" pitchFamily="18" charset="0"/>
              </a:rPr>
              <a:t>лә юҡҡа сыға килгән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Әлбиттә, кешелек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йәмғиәтенең башына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килгән бындай</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ҡыҙғаныс хәлдәр беҙҙән бик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күп быуаттар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элек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тә булғылаған.</a:t>
            </a:r>
            <a:r>
              <a:rPr lang="ru-RU" sz="1600" dirty="0" smtClean="0">
                <a:solidFill>
                  <a:schemeClr val="tx2"/>
                </a:solidFill>
                <a:latin typeface="Times New Roman" pitchFamily="18" charset="0"/>
                <a:cs typeface="Times New Roman" pitchFamily="18" charset="0"/>
              </a:rPr>
              <a:t> </a:t>
            </a:r>
          </a:p>
          <a:p>
            <a:pPr algn="just"/>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Ләкин ана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шул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бик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күп «үле» телдәр араһында бер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бәхетле </a:t>
            </a:r>
            <a:r>
              <a:rPr lang="ru-RU" sz="1600" dirty="0" smtClean="0">
                <a:solidFill>
                  <a:schemeClr val="tx2"/>
                </a:solidFill>
                <a:latin typeface="Times New Roman" pitchFamily="18" charset="0"/>
                <a:cs typeface="Times New Roman" pitchFamily="18" charset="0"/>
              </a:rPr>
              <a:t>тел, </a:t>
            </a:r>
            <a:r>
              <a:rPr lang="ru-RU" sz="1600" dirty="0" err="1" smtClean="0">
                <a:solidFill>
                  <a:schemeClr val="tx2"/>
                </a:solidFill>
                <a:latin typeface="Times New Roman" pitchFamily="18" charset="0"/>
                <a:cs typeface="Times New Roman" pitchFamily="18" charset="0"/>
              </a:rPr>
              <a:t>бик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ғәжәп һәм ҡыҙыҡлы рәүештә, </a:t>
            </a:r>
            <a:r>
              <a:rPr lang="ru-RU" sz="1600" dirty="0" smtClean="0">
                <a:solidFill>
                  <a:schemeClr val="tx2"/>
                </a:solidFill>
                <a:latin typeface="Times New Roman" pitchFamily="18" charset="0"/>
                <a:cs typeface="Times New Roman" pitchFamily="18" charset="0"/>
              </a:rPr>
              <a:t>15-16 </a:t>
            </a:r>
            <a:r>
              <a:rPr lang="ru-RU" sz="1600" dirty="0" err="1" smtClean="0">
                <a:solidFill>
                  <a:schemeClr val="tx2"/>
                </a:solidFill>
                <a:latin typeface="Times New Roman" pitchFamily="18" charset="0"/>
                <a:cs typeface="Times New Roman" pitchFamily="18" charset="0"/>
              </a:rPr>
              <a:t>быуат</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буйына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үлмәй</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йәшәй</a:t>
            </a:r>
            <a:r>
              <a:rPr lang="ru-RU" sz="1600" dirty="0" smtClean="0">
                <a:solidFill>
                  <a:schemeClr val="tx2"/>
                </a:solidFill>
                <a:latin typeface="Times New Roman" pitchFamily="18" charset="0"/>
                <a:cs typeface="Times New Roman" pitchFamily="18" charset="0"/>
              </a:rPr>
              <a:t>». </a:t>
            </a:r>
            <a:endParaRPr lang="ru-RU" sz="1600"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95536" y="267494"/>
            <a:ext cx="8208912" cy="3293209"/>
          </a:xfrm>
          <a:prstGeom prst="rect">
            <a:avLst/>
          </a:prstGeom>
          <a:noFill/>
        </p:spPr>
        <p:txBody>
          <a:bodyPr wrap="square" rtlCol="0">
            <a:spAutoFit/>
          </a:bodyPr>
          <a:lstStyle/>
          <a:p>
            <a:r>
              <a:rPr lang="ru-RU" sz="1600" b="1" dirty="0" smtClean="0">
                <a:solidFill>
                  <a:schemeClr val="tx2"/>
                </a:solidFill>
                <a:latin typeface="Times New Roman" pitchFamily="18" charset="0"/>
                <a:cs typeface="Times New Roman" pitchFamily="18" charset="0"/>
              </a:rPr>
              <a:t>« …</a:t>
            </a:r>
            <a:r>
              <a:rPr lang="en-US" sz="1600" dirty="0" smtClean="0">
                <a:solidFill>
                  <a:schemeClr val="tx2"/>
                </a:solidFill>
                <a:latin typeface="Times New Roman" pitchFamily="18" charset="0"/>
                <a:cs typeface="Times New Roman" pitchFamily="18" charset="0"/>
              </a:rPr>
              <a:t>VIII – IX </a:t>
            </a:r>
            <a:r>
              <a:rPr lang="ru-RU" sz="1600" dirty="0" smtClean="0">
                <a:solidFill>
                  <a:schemeClr val="tx2"/>
                </a:solidFill>
                <a:latin typeface="Times New Roman" pitchFamily="18" charset="0"/>
                <a:cs typeface="Times New Roman" pitchFamily="18" charset="0"/>
              </a:rPr>
              <a:t>б. </a:t>
            </a:r>
            <a:r>
              <a:rPr lang="ru-RU" sz="1600" dirty="0" err="1" smtClean="0">
                <a:solidFill>
                  <a:schemeClr val="tx2"/>
                </a:solidFill>
                <a:latin typeface="Times New Roman" pitchFamily="18" charset="0"/>
                <a:cs typeface="Times New Roman" pitchFamily="18" charset="0"/>
              </a:rPr>
              <a:t>араһында тыуҙырылған яҙма төрки </a:t>
            </a:r>
            <a:r>
              <a:rPr lang="ru-RU" sz="1600" dirty="0" smtClean="0">
                <a:solidFill>
                  <a:schemeClr val="tx2"/>
                </a:solidFill>
                <a:latin typeface="Times New Roman" pitchFamily="18" charset="0"/>
                <a:cs typeface="Times New Roman" pitchFamily="18" charset="0"/>
              </a:rPr>
              <a:t>тел </a:t>
            </a:r>
            <a:r>
              <a:rPr lang="en-US" sz="1600" dirty="0" smtClean="0">
                <a:solidFill>
                  <a:schemeClr val="tx2"/>
                </a:solidFill>
                <a:latin typeface="Times New Roman" pitchFamily="18" charset="0"/>
                <a:cs typeface="Times New Roman" pitchFamily="18" charset="0"/>
              </a:rPr>
              <a:t>XX </a:t>
            </a:r>
            <a:r>
              <a:rPr lang="ru-RU" sz="1600" dirty="0" err="1" smtClean="0">
                <a:solidFill>
                  <a:schemeClr val="tx2"/>
                </a:solidFill>
                <a:latin typeface="Times New Roman" pitchFamily="18" charset="0"/>
                <a:cs typeface="Times New Roman" pitchFamily="18" charset="0"/>
              </a:rPr>
              <a:t>быуат</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башынаса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дауам</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иткән </a:t>
            </a:r>
            <a:r>
              <a:rPr lang="ru-RU" sz="1600" dirty="0" smtClean="0">
                <a:solidFill>
                  <a:schemeClr val="tx2"/>
                </a:solidFill>
                <a:latin typeface="Times New Roman" pitchFamily="18" charset="0"/>
                <a:cs typeface="Times New Roman" pitchFamily="18" charset="0"/>
              </a:rPr>
              <a:t>10-11 </a:t>
            </a:r>
            <a:r>
              <a:rPr lang="ru-RU" sz="1600" dirty="0" err="1" smtClean="0">
                <a:solidFill>
                  <a:schemeClr val="tx2"/>
                </a:solidFill>
                <a:latin typeface="Times New Roman" pitchFamily="18" charset="0"/>
                <a:cs typeface="Times New Roman" pitchFamily="18" charset="0"/>
              </a:rPr>
              <a:t>быуатлыҡ ғүмерендә бик</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күп реформаларға дусар</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ителгән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ошо</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оҙон ғүмерендә </a:t>
            </a:r>
            <a:r>
              <a:rPr lang="ru-RU" sz="1600" dirty="0" smtClean="0">
                <a:solidFill>
                  <a:schemeClr val="tx2"/>
                </a:solidFill>
                <a:latin typeface="Times New Roman" pitchFamily="18" charset="0"/>
                <a:cs typeface="Times New Roman" pitchFamily="18" charset="0"/>
              </a:rPr>
              <a:t>тик ислам </a:t>
            </a:r>
            <a:r>
              <a:rPr lang="ru-RU" sz="1600" dirty="0" err="1" smtClean="0">
                <a:solidFill>
                  <a:schemeClr val="tx2"/>
                </a:solidFill>
                <a:latin typeface="Times New Roman" pitchFamily="18" charset="0"/>
                <a:cs typeface="Times New Roman" pitchFamily="18" charset="0"/>
              </a:rPr>
              <a:t>динен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һәм уның ҡанундарын таратыу</a:t>
            </a:r>
            <a:r>
              <a:rPr lang="ru-RU" sz="1600" dirty="0" smtClean="0">
                <a:solidFill>
                  <a:schemeClr val="tx2"/>
                </a:solidFill>
                <a:latin typeface="Times New Roman" pitchFamily="18" charset="0"/>
                <a:cs typeface="Times New Roman" pitchFamily="18" charset="0"/>
              </a:rPr>
              <a:t> теле </a:t>
            </a:r>
            <a:r>
              <a:rPr lang="ru-RU" sz="1600" dirty="0" err="1" smtClean="0">
                <a:solidFill>
                  <a:schemeClr val="tx2"/>
                </a:solidFill>
                <a:latin typeface="Times New Roman" pitchFamily="18" charset="0"/>
                <a:cs typeface="Times New Roman" pitchFamily="18" charset="0"/>
              </a:rPr>
              <a:t>генә булмаған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Латин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һәм иҫке </a:t>
            </a:r>
            <a:r>
              <a:rPr lang="ru-RU" sz="1600" dirty="0" smtClean="0">
                <a:solidFill>
                  <a:schemeClr val="tx2"/>
                </a:solidFill>
                <a:latin typeface="Times New Roman" pitchFamily="18" charset="0"/>
                <a:cs typeface="Times New Roman" pitchFamily="18" charset="0"/>
              </a:rPr>
              <a:t>славян </a:t>
            </a:r>
            <a:r>
              <a:rPr lang="ru-RU" sz="1600" dirty="0" err="1" smtClean="0">
                <a:solidFill>
                  <a:schemeClr val="tx2"/>
                </a:solidFill>
                <a:latin typeface="Times New Roman" pitchFamily="18" charset="0"/>
                <a:cs typeface="Times New Roman" pitchFamily="18" charset="0"/>
              </a:rPr>
              <a:t>яҙма телдәре һымаҡ</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үҙ ғүмерендә күп төрки халыҡтар өсөн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шул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иҫәптән башҡорттар өсөн дә</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дөйөм әҙәби һәм дөйөм рәсми </a:t>
            </a:r>
            <a:r>
              <a:rPr lang="ru-RU" sz="1600" dirty="0" smtClean="0">
                <a:solidFill>
                  <a:schemeClr val="tx2"/>
                </a:solidFill>
                <a:latin typeface="Times New Roman" pitchFamily="18" charset="0"/>
                <a:cs typeface="Times New Roman" pitchFamily="18" charset="0"/>
              </a:rPr>
              <a:t>(канцелярия) тел </a:t>
            </a:r>
            <a:r>
              <a:rPr lang="ru-RU" sz="1600" dirty="0" err="1" smtClean="0">
                <a:solidFill>
                  <a:schemeClr val="tx2"/>
                </a:solidFill>
                <a:latin typeface="Times New Roman" pitchFamily="18" charset="0"/>
                <a:cs typeface="Times New Roman" pitchFamily="18" charset="0"/>
              </a:rPr>
              <a:t>булып</a:t>
            </a:r>
            <a:r>
              <a:rPr lang="ru-RU" sz="1600" dirty="0" smtClean="0">
                <a:solidFill>
                  <a:schemeClr val="tx2"/>
                </a:solidFill>
                <a:latin typeface="Times New Roman" pitchFamily="18" charset="0"/>
                <a:cs typeface="Times New Roman" pitchFamily="18" charset="0"/>
              </a:rPr>
              <a:t> та </a:t>
            </a:r>
            <a:r>
              <a:rPr lang="ru-RU" sz="1600" dirty="0" err="1" smtClean="0">
                <a:solidFill>
                  <a:schemeClr val="tx2"/>
                </a:solidFill>
                <a:latin typeface="Times New Roman" pitchFamily="18" charset="0"/>
                <a:cs typeface="Times New Roman" pitchFamily="18" charset="0"/>
              </a:rPr>
              <a:t>хеҙмәт иткән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Ләкин, латин</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һәм иҫке </a:t>
            </a:r>
            <a:r>
              <a:rPr lang="ru-RU" sz="1600" dirty="0" smtClean="0">
                <a:solidFill>
                  <a:schemeClr val="tx2"/>
                </a:solidFill>
                <a:latin typeface="Times New Roman" pitchFamily="18" charset="0"/>
                <a:cs typeface="Times New Roman" pitchFamily="18" charset="0"/>
              </a:rPr>
              <a:t>славян </a:t>
            </a:r>
            <a:r>
              <a:rPr lang="ru-RU" sz="1600" dirty="0" err="1" smtClean="0">
                <a:solidFill>
                  <a:schemeClr val="tx2"/>
                </a:solidFill>
                <a:latin typeface="Times New Roman" pitchFamily="18" charset="0"/>
                <a:cs typeface="Times New Roman" pitchFamily="18" charset="0"/>
              </a:rPr>
              <a:t>яҙма телдәренән айырмалы</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рәүештә</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ғибәҙәт ҡылыу </a:t>
            </a:r>
            <a:r>
              <a:rPr lang="ru-RU" sz="1600" dirty="0" smtClean="0">
                <a:solidFill>
                  <a:schemeClr val="tx2"/>
                </a:solidFill>
                <a:latin typeface="Times New Roman" pitchFamily="18" charset="0"/>
                <a:cs typeface="Times New Roman" pitchFamily="18" charset="0"/>
              </a:rPr>
              <a:t>теле </a:t>
            </a:r>
            <a:r>
              <a:rPr lang="ru-RU" sz="1600" dirty="0" err="1" smtClean="0">
                <a:solidFill>
                  <a:schemeClr val="tx2"/>
                </a:solidFill>
                <a:latin typeface="Times New Roman" pitchFamily="18" charset="0"/>
                <a:cs typeface="Times New Roman" pitchFamily="18" charset="0"/>
              </a:rPr>
              <a:t>булмай</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Ғибәҙәт ғәрәп </a:t>
            </a:r>
            <a:r>
              <a:rPr lang="ru-RU" sz="1600" dirty="0" smtClean="0">
                <a:solidFill>
                  <a:schemeClr val="tx2"/>
                </a:solidFill>
                <a:latin typeface="Times New Roman" pitchFamily="18" charset="0"/>
                <a:cs typeface="Times New Roman" pitchFamily="18" charset="0"/>
              </a:rPr>
              <a:t>теле, </a:t>
            </a:r>
            <a:r>
              <a:rPr lang="ru-RU" sz="1600" dirty="0" err="1" smtClean="0">
                <a:solidFill>
                  <a:schemeClr val="tx2"/>
                </a:solidFill>
                <a:latin typeface="Times New Roman" pitchFamily="18" charset="0"/>
                <a:cs typeface="Times New Roman" pitchFamily="18" charset="0"/>
              </a:rPr>
              <a:t>Ҡөрьән телендә алып</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барыла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Башҡорт һ.</a:t>
            </a:r>
            <a:r>
              <a:rPr lang="ru-RU" sz="1600" dirty="0" smtClean="0">
                <a:solidFill>
                  <a:schemeClr val="tx2"/>
                </a:solidFill>
                <a:latin typeface="Times New Roman" pitchFamily="18" charset="0"/>
                <a:cs typeface="Times New Roman" pitchFamily="18" charset="0"/>
              </a:rPr>
              <a:t> б. </a:t>
            </a:r>
            <a:r>
              <a:rPr lang="ru-RU" sz="1600" dirty="0" err="1" smtClean="0">
                <a:solidFill>
                  <a:schemeClr val="tx2"/>
                </a:solidFill>
                <a:latin typeface="Times New Roman" pitchFamily="18" charset="0"/>
                <a:cs typeface="Times New Roman" pitchFamily="18" charset="0"/>
              </a:rPr>
              <a:t>төрки халыҡтарҙан булған мәғрифәтселәр, яҙыусылар үҙ әҫәрҙәрен уртаҡ яҙма төрки телдә ижад</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итте</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Әҙерлектәренә, ғәрәп, </a:t>
            </a:r>
            <a:r>
              <a:rPr lang="ru-RU" sz="1600" dirty="0" smtClean="0">
                <a:solidFill>
                  <a:schemeClr val="tx2"/>
                </a:solidFill>
                <a:latin typeface="Times New Roman" pitchFamily="18" charset="0"/>
                <a:cs typeface="Times New Roman" pitchFamily="18" charset="0"/>
              </a:rPr>
              <a:t>фарсы </a:t>
            </a:r>
            <a:r>
              <a:rPr lang="ru-RU" sz="1600" dirty="0" err="1" smtClean="0">
                <a:solidFill>
                  <a:schemeClr val="tx2"/>
                </a:solidFill>
                <a:latin typeface="Times New Roman" pitchFamily="18" charset="0"/>
                <a:cs typeface="Times New Roman" pitchFamily="18" charset="0"/>
              </a:rPr>
              <a:t>телдәренә </a:t>
            </a:r>
            <a:r>
              <a:rPr lang="ru-RU" sz="1600" dirty="0" smtClean="0">
                <a:solidFill>
                  <a:schemeClr val="tx2"/>
                </a:solidFill>
                <a:latin typeface="Times New Roman" pitchFamily="18" charset="0"/>
                <a:cs typeface="Times New Roman" pitchFamily="18" charset="0"/>
              </a:rPr>
              <a:t>ни </a:t>
            </a:r>
            <a:r>
              <a:rPr lang="ru-RU" sz="1600" dirty="0" err="1" smtClean="0">
                <a:solidFill>
                  <a:schemeClr val="tx2"/>
                </a:solidFill>
                <a:latin typeface="Times New Roman" pitchFamily="18" charset="0"/>
                <a:cs typeface="Times New Roman" pitchFamily="18" charset="0"/>
              </a:rPr>
              <a:t>дәрәжәлә эйә булыуҙарына ҡарап</a:t>
            </a:r>
            <a:r>
              <a:rPr lang="ru-RU" sz="1600" dirty="0" smtClean="0">
                <a:solidFill>
                  <a:schemeClr val="tx2"/>
                </a:solidFill>
                <a:latin typeface="Times New Roman" pitchFamily="18" charset="0"/>
                <a:cs typeface="Times New Roman" pitchFamily="18" charset="0"/>
              </a:rPr>
              <a:t>, улар </a:t>
            </a:r>
            <a:r>
              <a:rPr lang="ru-RU" sz="1600" dirty="0" err="1" smtClean="0">
                <a:solidFill>
                  <a:schemeClr val="tx2"/>
                </a:solidFill>
                <a:latin typeface="Times New Roman" pitchFamily="18" charset="0"/>
                <a:cs typeface="Times New Roman" pitchFamily="18" charset="0"/>
              </a:rPr>
              <a:t>ошо</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төрки телгә ғәрәп</a:t>
            </a:r>
            <a:r>
              <a:rPr lang="ru-RU" sz="1600" dirty="0" smtClean="0">
                <a:solidFill>
                  <a:schemeClr val="tx2"/>
                </a:solidFill>
                <a:latin typeface="Times New Roman" pitchFamily="18" charset="0"/>
                <a:cs typeface="Times New Roman" pitchFamily="18" charset="0"/>
              </a:rPr>
              <a:t>, фарсы </a:t>
            </a:r>
            <a:r>
              <a:rPr lang="ru-RU" sz="1600" dirty="0" err="1" smtClean="0">
                <a:solidFill>
                  <a:schemeClr val="tx2"/>
                </a:solidFill>
                <a:latin typeface="Times New Roman" pitchFamily="18" charset="0"/>
                <a:cs typeface="Times New Roman" pitchFamily="18" charset="0"/>
              </a:rPr>
              <a:t>һүҙҙәрен төрлө дәрәжәлә индерҙе</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Шуның өсөн уларҙың әҫәрҙәре </a:t>
            </a:r>
            <a:r>
              <a:rPr lang="ru-RU" sz="1600" dirty="0" smtClean="0">
                <a:solidFill>
                  <a:schemeClr val="tx2"/>
                </a:solidFill>
                <a:latin typeface="Times New Roman" pitchFamily="18" charset="0"/>
                <a:cs typeface="Times New Roman" pitchFamily="18" charset="0"/>
              </a:rPr>
              <a:t>теге </a:t>
            </a:r>
            <a:r>
              <a:rPr lang="ru-RU" sz="1600" dirty="0" err="1" smtClean="0">
                <a:solidFill>
                  <a:schemeClr val="tx2"/>
                </a:solidFill>
                <a:latin typeface="Times New Roman" pitchFamily="18" charset="0"/>
                <a:cs typeface="Times New Roman" pitchFamily="18" charset="0"/>
              </a:rPr>
              <a:t>йәки </a:t>
            </a:r>
            <a:r>
              <a:rPr lang="ru-RU" sz="1600" dirty="0" smtClean="0">
                <a:solidFill>
                  <a:schemeClr val="tx2"/>
                </a:solidFill>
                <a:latin typeface="Times New Roman" pitchFamily="18" charset="0"/>
                <a:cs typeface="Times New Roman" pitchFamily="18" charset="0"/>
              </a:rPr>
              <a:t>был </a:t>
            </a:r>
            <a:r>
              <a:rPr lang="ru-RU" sz="1600" dirty="0" err="1" smtClean="0">
                <a:solidFill>
                  <a:schemeClr val="tx2"/>
                </a:solidFill>
                <a:latin typeface="Times New Roman" pitchFamily="18" charset="0"/>
                <a:cs typeface="Times New Roman" pitchFamily="18" charset="0"/>
              </a:rPr>
              <a:t>төрки халыҡтың һөйләү теленән алыҫ</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халыҡтарға аҙ аңлайышлы булды</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Ул</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уртаҡ яҙма </a:t>
            </a:r>
            <a:r>
              <a:rPr lang="ru-RU" sz="1600" dirty="0" smtClean="0">
                <a:solidFill>
                  <a:schemeClr val="tx2"/>
                </a:solidFill>
                <a:latin typeface="Times New Roman" pitchFamily="18" charset="0"/>
                <a:cs typeface="Times New Roman" pitchFamily="18" charset="0"/>
              </a:rPr>
              <a:t>тел </a:t>
            </a:r>
            <a:r>
              <a:rPr lang="en-US" sz="1600" dirty="0" smtClean="0">
                <a:solidFill>
                  <a:schemeClr val="tx2"/>
                </a:solidFill>
                <a:latin typeface="Times New Roman" pitchFamily="18" charset="0"/>
                <a:cs typeface="Times New Roman" pitchFamily="18" charset="0"/>
              </a:rPr>
              <a:t>XX </a:t>
            </a:r>
            <a:r>
              <a:rPr lang="ru-RU" sz="1600" dirty="0" err="1" smtClean="0">
                <a:solidFill>
                  <a:schemeClr val="tx2"/>
                </a:solidFill>
                <a:latin typeface="Times New Roman" pitchFamily="18" charset="0"/>
                <a:cs typeface="Times New Roman" pitchFamily="18" charset="0"/>
              </a:rPr>
              <a:t>быуат</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башына</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тиклем</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илебеҙҙең аҙ һанлы уҡымышлылар һәм </a:t>
            </a:r>
            <a:r>
              <a:rPr lang="ru-RU" sz="1600" dirty="0" smtClean="0">
                <a:solidFill>
                  <a:schemeClr val="tx2"/>
                </a:solidFill>
                <a:latin typeface="Times New Roman" pitchFamily="18" charset="0"/>
                <a:cs typeface="Times New Roman" pitchFamily="18" charset="0"/>
              </a:rPr>
              <a:t>дин </a:t>
            </a:r>
            <a:r>
              <a:rPr lang="ru-RU" sz="1600" dirty="0" err="1" smtClean="0">
                <a:solidFill>
                  <a:schemeClr val="tx2"/>
                </a:solidFill>
                <a:latin typeface="Times New Roman" pitchFamily="18" charset="0"/>
                <a:cs typeface="Times New Roman" pitchFamily="18" charset="0"/>
              </a:rPr>
              <a:t>әһелдәре өсөн ғилем </a:t>
            </a:r>
            <a:r>
              <a:rPr lang="ru-RU" sz="1600" dirty="0" smtClean="0">
                <a:solidFill>
                  <a:schemeClr val="tx2"/>
                </a:solidFill>
                <a:latin typeface="Times New Roman" pitchFamily="18" charset="0"/>
                <a:cs typeface="Times New Roman" pitchFamily="18" charset="0"/>
              </a:rPr>
              <a:t>теле </a:t>
            </a:r>
            <a:r>
              <a:rPr lang="ru-RU" sz="1600" dirty="0" err="1" smtClean="0">
                <a:solidFill>
                  <a:schemeClr val="tx2"/>
                </a:solidFill>
                <a:latin typeface="Times New Roman" pitchFamily="18" charset="0"/>
                <a:cs typeface="Times New Roman" pitchFamily="18" charset="0"/>
              </a:rPr>
              <a:t>булып</a:t>
            </a:r>
            <a:r>
              <a:rPr lang="ru-RU" sz="1600" dirty="0" smtClean="0">
                <a:solidFill>
                  <a:schemeClr val="tx2"/>
                </a:solidFill>
                <a:latin typeface="Times New Roman" pitchFamily="18" charset="0"/>
                <a:cs typeface="Times New Roman" pitchFamily="18" charset="0"/>
              </a:rPr>
              <a:t> </a:t>
            </a:r>
            <a:r>
              <a:rPr lang="ru-RU" sz="1600" dirty="0" err="1" smtClean="0">
                <a:solidFill>
                  <a:schemeClr val="tx2"/>
                </a:solidFill>
                <a:latin typeface="Times New Roman" pitchFamily="18" charset="0"/>
                <a:cs typeface="Times New Roman" pitchFamily="18" charset="0"/>
              </a:rPr>
              <a:t>хеҙмәт итте</a:t>
            </a:r>
            <a:r>
              <a:rPr lang="ru-RU" sz="1600" dirty="0" smtClean="0">
                <a:solidFill>
                  <a:schemeClr val="tx2"/>
                </a:solidFill>
                <a:latin typeface="Times New Roman" pitchFamily="18" charset="0"/>
                <a:cs typeface="Times New Roman" pitchFamily="18" charset="0"/>
              </a:rPr>
              <a:t>…»</a:t>
            </a:r>
            <a:endParaRPr lang="ru-RU" sz="1600"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11560" y="411510"/>
            <a:ext cx="8136904" cy="3139321"/>
          </a:xfrm>
          <a:prstGeom prst="rect">
            <a:avLst/>
          </a:prstGeom>
          <a:noFill/>
        </p:spPr>
        <p:txBody>
          <a:bodyPr wrap="square" rtlCol="0">
            <a:spAutoFit/>
          </a:bodyPr>
          <a:lstStyle/>
          <a:p>
            <a:r>
              <a:rPr lang="ru-RU" b="1" dirty="0" err="1"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Уҡый-яҙа белмәгән, ябай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ҡул хеҙмәте кешеләре ғүмер баҡый үҙенең әсә телендә һөйләште һәм </a:t>
            </a:r>
            <a:r>
              <a:rPr lang="ru-RU" dirty="0" smtClean="0">
                <a:solidFill>
                  <a:schemeClr val="tx2"/>
                </a:solidFill>
                <a:latin typeface="Times New Roman" pitchFamily="18" charset="0"/>
                <a:cs typeface="Times New Roman" pitchFamily="18" charset="0"/>
              </a:rPr>
              <a:t>бай </a:t>
            </a:r>
            <a:r>
              <a:rPr lang="ru-RU" dirty="0" err="1" smtClean="0">
                <a:solidFill>
                  <a:schemeClr val="tx2"/>
                </a:solidFill>
                <a:latin typeface="Times New Roman" pitchFamily="18" charset="0"/>
                <a:cs typeface="Times New Roman" pitchFamily="18" charset="0"/>
              </a:rPr>
              <a:t>фольклорын</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тыуҙыра килде</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Шулай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булыуға ҡарамаҫтан, грамотаһыҙ ябай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хеҙмәт кешеләре ошо</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яҙма төрки </a:t>
            </a:r>
            <a:r>
              <a:rPr lang="ru-RU" dirty="0" smtClean="0">
                <a:solidFill>
                  <a:schemeClr val="tx2"/>
                </a:solidFill>
                <a:latin typeface="Times New Roman" pitchFamily="18" charset="0"/>
                <a:cs typeface="Times New Roman" pitchFamily="18" charset="0"/>
              </a:rPr>
              <a:t>тел </a:t>
            </a:r>
            <a:r>
              <a:rPr lang="ru-RU" dirty="0" err="1" smtClean="0">
                <a:solidFill>
                  <a:schemeClr val="tx2"/>
                </a:solidFill>
                <a:latin typeface="Times New Roman" pitchFamily="18" charset="0"/>
                <a:cs typeface="Times New Roman" pitchFamily="18" charset="0"/>
              </a:rPr>
              <a:t>аша</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уҡымышлы кешеләрҙең уҡығанын тыңлап булһа ла</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халыҡ-ара </a:t>
            </a:r>
            <a:r>
              <a:rPr lang="ru-RU" dirty="0" smtClean="0">
                <a:solidFill>
                  <a:schemeClr val="tx2"/>
                </a:solidFill>
                <a:latin typeface="Times New Roman" pitchFamily="18" charset="0"/>
                <a:cs typeface="Times New Roman" pitchFamily="18" charset="0"/>
              </a:rPr>
              <a:t>культура, </a:t>
            </a:r>
            <a:r>
              <a:rPr lang="ru-RU" dirty="0" err="1" smtClean="0">
                <a:solidFill>
                  <a:schemeClr val="tx2"/>
                </a:solidFill>
                <a:latin typeface="Times New Roman" pitchFamily="18" charset="0"/>
                <a:cs typeface="Times New Roman" pitchFamily="18" charset="0"/>
              </a:rPr>
              <a:t>әхлаҡ, сәнғәт, </a:t>
            </a:r>
            <a:r>
              <a:rPr lang="ru-RU" dirty="0" smtClean="0">
                <a:solidFill>
                  <a:schemeClr val="tx2"/>
                </a:solidFill>
                <a:latin typeface="Times New Roman" pitchFamily="18" charset="0"/>
                <a:cs typeface="Times New Roman" pitchFamily="18" charset="0"/>
              </a:rPr>
              <a:t>эстетика </a:t>
            </a:r>
            <a:r>
              <a:rPr lang="ru-RU" dirty="0" err="1" smtClean="0">
                <a:solidFill>
                  <a:schemeClr val="tx2"/>
                </a:solidFill>
                <a:latin typeface="Times New Roman" pitchFamily="18" charset="0"/>
                <a:cs typeface="Times New Roman" pitchFamily="18" charset="0"/>
              </a:rPr>
              <a:t>байлыҡтарынан файҙаланып</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үҙҙәрен һәм йәш быуынды</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тәрбиәләп килде</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Шуның өсөн беҙ хәҙерге көндә ул</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төрки телде</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тыуҙырыусыларға рәхмәттәр уҡыйбыҙ.</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Сөнки </a:t>
            </a:r>
            <a:r>
              <a:rPr lang="ru-RU" dirty="0" smtClean="0">
                <a:solidFill>
                  <a:schemeClr val="tx2"/>
                </a:solidFill>
                <a:latin typeface="Times New Roman" pitchFamily="18" charset="0"/>
                <a:cs typeface="Times New Roman" pitchFamily="18" charset="0"/>
              </a:rPr>
              <a:t>10-11 </a:t>
            </a:r>
            <a:r>
              <a:rPr lang="ru-RU" dirty="0" err="1" smtClean="0">
                <a:solidFill>
                  <a:schemeClr val="tx2"/>
                </a:solidFill>
                <a:latin typeface="Times New Roman" pitchFamily="18" charset="0"/>
                <a:cs typeface="Times New Roman" pitchFamily="18" charset="0"/>
              </a:rPr>
              <a:t>быуат</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хеҙмәт иткән ошо</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яҙма </a:t>
            </a:r>
            <a:r>
              <a:rPr lang="ru-RU" dirty="0" smtClean="0">
                <a:solidFill>
                  <a:schemeClr val="tx2"/>
                </a:solidFill>
                <a:latin typeface="Times New Roman" pitchFamily="18" charset="0"/>
                <a:cs typeface="Times New Roman" pitchFamily="18" charset="0"/>
              </a:rPr>
              <a:t>тел </a:t>
            </a:r>
            <a:r>
              <a:rPr lang="ru-RU" dirty="0" err="1" smtClean="0">
                <a:solidFill>
                  <a:schemeClr val="tx2"/>
                </a:solidFill>
                <a:latin typeface="Times New Roman" pitchFamily="18" charset="0"/>
                <a:cs typeface="Times New Roman" pitchFamily="18" charset="0"/>
              </a:rPr>
              <a:t>ярҙамында тарихыбыҙҙы</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ата-бабаларыбыҙҙың изгелектәрен</a:t>
            </a:r>
            <a:r>
              <a:rPr lang="ru-RU" dirty="0" smtClean="0">
                <a:solidFill>
                  <a:schemeClr val="tx2"/>
                </a:solidFill>
                <a:latin typeface="Times New Roman" pitchFamily="18" charset="0"/>
                <a:cs typeface="Times New Roman" pitchFamily="18" charset="0"/>
              </a:rPr>
              <a:t>, героик </a:t>
            </a:r>
            <a:r>
              <a:rPr lang="ru-RU" dirty="0" err="1" smtClean="0">
                <a:solidFill>
                  <a:schemeClr val="tx2"/>
                </a:solidFill>
                <a:latin typeface="Times New Roman" pitchFamily="18" charset="0"/>
                <a:cs typeface="Times New Roman" pitchFamily="18" charset="0"/>
              </a:rPr>
              <a:t>көрәшен</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әҙәби мираҫтарын өйрәнәбеҙ</a:t>
            </a:r>
            <a:r>
              <a:rPr lang="ru-RU" dirty="0" smtClean="0">
                <a:solidFill>
                  <a:schemeClr val="tx2"/>
                </a:solidFill>
                <a:latin typeface="Times New Roman" pitchFamily="18" charset="0"/>
                <a:cs typeface="Times New Roman" pitchFamily="18" charset="0"/>
              </a:rPr>
              <a:t>…»</a:t>
            </a:r>
            <a:endParaRPr lang="ru-RU" dirty="0" smtClean="0"/>
          </a:p>
          <a:p>
            <a:pPr algn="r"/>
            <a:r>
              <a:rPr lang="ru-RU" sz="1600" i="1" dirty="0" err="1" smtClean="0">
                <a:solidFill>
                  <a:schemeClr val="tx2"/>
                </a:solidFill>
                <a:latin typeface="Times New Roman" pitchFamily="18" charset="0"/>
                <a:cs typeface="Times New Roman" pitchFamily="18" charset="0"/>
              </a:rPr>
              <a:t>Таһир </a:t>
            </a:r>
            <a:r>
              <a:rPr lang="ru-RU" sz="1600" i="1" dirty="0" smtClean="0">
                <a:solidFill>
                  <a:schemeClr val="tx2"/>
                </a:solidFill>
                <a:latin typeface="Times New Roman" pitchFamily="18" charset="0"/>
                <a:cs typeface="Times New Roman" pitchFamily="18" charset="0"/>
              </a:rPr>
              <a:t>БАЙЫШЕВ,</a:t>
            </a:r>
          </a:p>
          <a:p>
            <a:pPr algn="r"/>
            <a:r>
              <a:rPr lang="ru-RU" sz="1600" i="1" dirty="0" smtClean="0">
                <a:solidFill>
                  <a:schemeClr val="tx2"/>
                </a:solidFill>
                <a:latin typeface="Times New Roman" pitchFamily="18" charset="0"/>
                <a:cs typeface="Times New Roman" pitchFamily="18" charset="0"/>
              </a:rPr>
              <a:t>филология </a:t>
            </a:r>
            <a:r>
              <a:rPr lang="ru-RU" sz="1600" i="1" dirty="0" err="1" smtClean="0">
                <a:solidFill>
                  <a:schemeClr val="tx2"/>
                </a:solidFill>
                <a:latin typeface="Times New Roman" pitchFamily="18" charset="0"/>
                <a:cs typeface="Times New Roman" pitchFamily="18" charset="0"/>
              </a:rPr>
              <a:t>фәндәре </a:t>
            </a:r>
            <a:r>
              <a:rPr lang="ru-RU" sz="1600" i="1" dirty="0" smtClean="0">
                <a:solidFill>
                  <a:schemeClr val="tx2"/>
                </a:solidFill>
                <a:latin typeface="Times New Roman" pitchFamily="18" charset="0"/>
                <a:cs typeface="Times New Roman" pitchFamily="18" charset="0"/>
              </a:rPr>
              <a:t>кандидаты</a:t>
            </a:r>
            <a:endParaRPr lang="ru-RU" sz="1600" i="1"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4AD834-9506-8F1F-F1A4-C38351700B9B}"/>
            </a:ext>
          </a:extLst>
        </p:cNvPr>
        <p:cNvGrpSpPr/>
        <p:nvPr/>
      </p:nvGrpSpPr>
      <p:grpSpPr>
        <a:xfrm>
          <a:off x="0" y="0"/>
          <a:ext cx="0" cy="0"/>
          <a:chOff x="0" y="0"/>
          <a:chExt cx="0" cy="0"/>
        </a:xfrm>
      </p:grpSpPr>
      <p:sp>
        <p:nvSpPr>
          <p:cNvPr id="3" name="TextBox 2"/>
          <p:cNvSpPr txBox="1"/>
          <p:nvPr/>
        </p:nvSpPr>
        <p:spPr>
          <a:xfrm>
            <a:off x="1331640" y="483518"/>
            <a:ext cx="7272808" cy="369332"/>
          </a:xfrm>
          <a:prstGeom prst="rect">
            <a:avLst/>
          </a:prstGeom>
          <a:noFill/>
        </p:spPr>
        <p:txBody>
          <a:bodyPr wrap="square" rtlCol="0">
            <a:spAutoFit/>
          </a:bodyPr>
          <a:lstStyle/>
          <a:p>
            <a:r>
              <a:rPr lang="ru-RU" smtClean="0">
                <a:solidFill>
                  <a:srgbClr val="0070C0"/>
                </a:solidFill>
                <a:latin typeface="Times New Roman" pitchFamily="18" charset="0"/>
                <a:cs typeface="Times New Roman" pitchFamily="18" charset="0"/>
              </a:rPr>
              <a:t>       </a:t>
            </a:r>
            <a:endParaRPr lang="ru-RU" dirty="0">
              <a:solidFill>
                <a:srgbClr val="0070C0"/>
              </a:solidFill>
              <a:latin typeface="Times New Roman" pitchFamily="18" charset="0"/>
              <a:cs typeface="Times New Roman" pitchFamily="18" charset="0"/>
            </a:endParaRPr>
          </a:p>
        </p:txBody>
      </p:sp>
      <p:sp>
        <p:nvSpPr>
          <p:cNvPr id="4" name="TextBox 3"/>
          <p:cNvSpPr txBox="1"/>
          <p:nvPr/>
        </p:nvSpPr>
        <p:spPr>
          <a:xfrm>
            <a:off x="2339752" y="195486"/>
            <a:ext cx="4608512" cy="369332"/>
          </a:xfrm>
          <a:prstGeom prst="rect">
            <a:avLst/>
          </a:prstGeom>
          <a:noFill/>
        </p:spPr>
        <p:txBody>
          <a:bodyPr wrap="square" rtlCol="0">
            <a:spAutoFit/>
          </a:bodyPr>
          <a:lstStyle/>
          <a:p>
            <a:pPr algn="ctr"/>
            <a:r>
              <a:rPr lang="ru-RU" dirty="0" smtClean="0">
                <a:solidFill>
                  <a:schemeClr val="tx2"/>
                </a:solidFill>
                <a:latin typeface="Times New Roman" pitchFamily="18" charset="0"/>
                <a:cs typeface="Times New Roman" pitchFamily="18" charset="0"/>
              </a:rPr>
              <a:t>Д</a:t>
            </a:r>
            <a:r>
              <a:rPr lang="ba-RU" dirty="0" smtClean="0">
                <a:solidFill>
                  <a:schemeClr val="tx2"/>
                </a:solidFill>
                <a:latin typeface="Times New Roman" pitchFamily="18" charset="0"/>
                <a:cs typeface="Times New Roman" pitchFamily="18" charset="0"/>
              </a:rPr>
              <a:t>өйөм башҡорт йәнле һөйләү теле</a:t>
            </a:r>
            <a:endParaRPr lang="ru-RU" dirty="0">
              <a:solidFill>
                <a:schemeClr val="tx2"/>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323528" y="771550"/>
          <a:ext cx="2952330" cy="1440160"/>
        </p:xfrm>
        <a:graphic>
          <a:graphicData uri="http://schemas.openxmlformats.org/drawingml/2006/table">
            <a:tbl>
              <a:tblPr firstRow="1" bandRow="1">
                <a:tableStyleId>{5C22544A-7EE6-4342-B048-85BDC9FD1C3A}</a:tableStyleId>
              </a:tblPr>
              <a:tblGrid>
                <a:gridCol w="492055"/>
                <a:gridCol w="492055"/>
                <a:gridCol w="492055"/>
                <a:gridCol w="492055"/>
                <a:gridCol w="492055"/>
                <a:gridCol w="492055"/>
              </a:tblGrid>
              <a:tr h="576064">
                <a:tc gridSpan="6">
                  <a:txBody>
                    <a:bodyPr/>
                    <a:lstStyle/>
                    <a:p>
                      <a:pPr algn="ctr"/>
                      <a:r>
                        <a:rPr lang="ru-RU" sz="1600" b="0" dirty="0" err="1" smtClean="0">
                          <a:latin typeface="Times New Roman" pitchFamily="18" charset="0"/>
                          <a:cs typeface="Times New Roman" pitchFamily="18" charset="0"/>
                        </a:rPr>
                        <a:t>Көнсығыш</a:t>
                      </a:r>
                      <a:r>
                        <a:rPr lang="ru-RU" sz="1600" b="0" baseline="0" dirty="0" err="1" smtClean="0">
                          <a:latin typeface="Times New Roman" pitchFamily="18" charset="0"/>
                          <a:cs typeface="Times New Roman" pitchFamily="18" charset="0"/>
                        </a:rPr>
                        <a:t> </a:t>
                      </a:r>
                      <a:r>
                        <a:rPr lang="ru-RU" sz="1600" b="0" baseline="0" dirty="0" smtClean="0">
                          <a:latin typeface="Times New Roman" pitchFamily="18" charset="0"/>
                          <a:cs typeface="Times New Roman" pitchFamily="18" charset="0"/>
                        </a:rPr>
                        <a:t>диалект</a:t>
                      </a:r>
                      <a:endParaRPr lang="ru-RU" sz="1600" b="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864096">
                <a:tc>
                  <a:txBody>
                    <a:bodyPr/>
                    <a:lstStyle/>
                    <a:p>
                      <a:r>
                        <a:rPr lang="ba-RU" sz="1600" dirty="0" smtClean="0">
                          <a:latin typeface="Times New Roman" pitchFamily="18" charset="0"/>
                          <a:cs typeface="Times New Roman" pitchFamily="18" charset="0"/>
                        </a:rPr>
                        <a:t>әй</a:t>
                      </a:r>
                      <a:endParaRPr lang="ru-RU" sz="1600" dirty="0">
                        <a:latin typeface="Times New Roman" pitchFamily="18" charset="0"/>
                        <a:cs typeface="Times New Roman" pitchFamily="18" charset="0"/>
                      </a:endParaRPr>
                    </a:p>
                  </a:txBody>
                  <a:tcPr vert="vert270"/>
                </a:tc>
                <a:tc>
                  <a:txBody>
                    <a:bodyPr/>
                    <a:lstStyle/>
                    <a:p>
                      <a:r>
                        <a:rPr lang="ba-RU" sz="1600" dirty="0" smtClean="0">
                          <a:latin typeface="Times New Roman" pitchFamily="18" charset="0"/>
                          <a:cs typeface="Times New Roman" pitchFamily="18" charset="0"/>
                        </a:rPr>
                        <a:t>мейәс</a:t>
                      </a:r>
                      <a:endParaRPr lang="ru-RU" sz="1600" dirty="0">
                        <a:latin typeface="Times New Roman" pitchFamily="18" charset="0"/>
                        <a:cs typeface="Times New Roman" pitchFamily="18" charset="0"/>
                      </a:endParaRPr>
                    </a:p>
                  </a:txBody>
                  <a:tcPr vert="vert270"/>
                </a:tc>
                <a:tc>
                  <a:txBody>
                    <a:bodyPr/>
                    <a:lstStyle/>
                    <a:p>
                      <a:r>
                        <a:rPr lang="ba-RU" sz="1600" dirty="0" smtClean="0">
                          <a:latin typeface="Times New Roman" pitchFamily="18" charset="0"/>
                          <a:cs typeface="Times New Roman" pitchFamily="18" charset="0"/>
                        </a:rPr>
                        <a:t>ҡыҙыл</a:t>
                      </a:r>
                      <a:endParaRPr lang="ru-RU" sz="1600" dirty="0">
                        <a:latin typeface="Times New Roman" pitchFamily="18" charset="0"/>
                        <a:cs typeface="Times New Roman" pitchFamily="18" charset="0"/>
                      </a:endParaRPr>
                    </a:p>
                  </a:txBody>
                  <a:tcPr vert="vert270"/>
                </a:tc>
                <a:tc>
                  <a:txBody>
                    <a:bodyPr/>
                    <a:lstStyle/>
                    <a:p>
                      <a:r>
                        <a:rPr lang="ba-RU" sz="1600" dirty="0" smtClean="0">
                          <a:latin typeface="Times New Roman" pitchFamily="18" charset="0"/>
                          <a:cs typeface="Times New Roman" pitchFamily="18" charset="0"/>
                        </a:rPr>
                        <a:t>асыуҙы</a:t>
                      </a:r>
                      <a:endParaRPr lang="ru-RU" sz="1600" dirty="0">
                        <a:latin typeface="Times New Roman" pitchFamily="18" charset="0"/>
                        <a:cs typeface="Times New Roman" pitchFamily="18" charset="0"/>
                      </a:endParaRPr>
                    </a:p>
                  </a:txBody>
                  <a:tcPr vert="vert270"/>
                </a:tc>
                <a:tc>
                  <a:txBody>
                    <a:bodyPr/>
                    <a:lstStyle/>
                    <a:p>
                      <a:r>
                        <a:rPr lang="ba-RU" sz="1600" dirty="0" smtClean="0">
                          <a:latin typeface="Times New Roman" pitchFamily="18" charset="0"/>
                          <a:cs typeface="Times New Roman" pitchFamily="18" charset="0"/>
                        </a:rPr>
                        <a:t>арғаяш</a:t>
                      </a:r>
                      <a:endParaRPr lang="ru-RU" sz="1600" dirty="0">
                        <a:latin typeface="Times New Roman" pitchFamily="18" charset="0"/>
                        <a:cs typeface="Times New Roman" pitchFamily="18" charset="0"/>
                      </a:endParaRPr>
                    </a:p>
                  </a:txBody>
                  <a:tcPr vert="vert270"/>
                </a:tc>
                <a:tc>
                  <a:txBody>
                    <a:bodyPr/>
                    <a:lstStyle/>
                    <a:p>
                      <a:r>
                        <a:rPr lang="ba-RU" sz="1600" dirty="0" smtClean="0">
                          <a:latin typeface="Times New Roman" pitchFamily="18" charset="0"/>
                          <a:cs typeface="Times New Roman" pitchFamily="18" charset="0"/>
                        </a:rPr>
                        <a:t>салйоғот</a:t>
                      </a:r>
                      <a:endParaRPr lang="ru-RU" sz="1600" dirty="0">
                        <a:latin typeface="Times New Roman" pitchFamily="18" charset="0"/>
                        <a:cs typeface="Times New Roman" pitchFamily="18" charset="0"/>
                      </a:endParaRPr>
                    </a:p>
                  </a:txBody>
                  <a:tcPr vert="vert270"/>
                </a:tc>
              </a:tr>
            </a:tbl>
          </a:graphicData>
        </a:graphic>
      </p:graphicFrame>
      <p:graphicFrame>
        <p:nvGraphicFramePr>
          <p:cNvPr id="7" name="Таблица 6"/>
          <p:cNvGraphicFramePr>
            <a:graphicFrameLocks noGrp="1"/>
          </p:cNvGraphicFramePr>
          <p:nvPr/>
        </p:nvGraphicFramePr>
        <p:xfrm>
          <a:off x="3419872" y="771550"/>
          <a:ext cx="2664295" cy="1512168"/>
        </p:xfrm>
        <a:graphic>
          <a:graphicData uri="http://schemas.openxmlformats.org/drawingml/2006/table">
            <a:tbl>
              <a:tblPr firstRow="1" bandRow="1">
                <a:tableStyleId>{5C22544A-7EE6-4342-B048-85BDC9FD1C3A}</a:tableStyleId>
              </a:tblPr>
              <a:tblGrid>
                <a:gridCol w="532859"/>
                <a:gridCol w="532859"/>
                <a:gridCol w="532859"/>
                <a:gridCol w="417647"/>
                <a:gridCol w="648071"/>
              </a:tblGrid>
              <a:tr h="620047">
                <a:tc gridSpan="5">
                  <a:txBody>
                    <a:bodyPr/>
                    <a:lstStyle/>
                    <a:p>
                      <a:pPr algn="ctr"/>
                      <a:r>
                        <a:rPr lang="ru-RU" sz="1600" dirty="0" err="1" smtClean="0">
                          <a:latin typeface="Times New Roman" pitchFamily="18" charset="0"/>
                          <a:cs typeface="Times New Roman" pitchFamily="18" charset="0"/>
                        </a:rPr>
                        <a:t>Төньяҡ-көнбайыш </a:t>
                      </a:r>
                      <a:r>
                        <a:rPr lang="ru-RU" sz="1600" dirty="0" smtClean="0">
                          <a:latin typeface="Times New Roman" pitchFamily="18" charset="0"/>
                          <a:cs typeface="Times New Roman" pitchFamily="18" charset="0"/>
                        </a:rPr>
                        <a:t>диалект</a:t>
                      </a:r>
                      <a:endParaRPr lang="ru-RU" sz="160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892121">
                <a:tc>
                  <a:txBody>
                    <a:bodyPr/>
                    <a:lstStyle/>
                    <a:p>
                      <a:r>
                        <a:rPr lang="ba-RU" sz="1400" dirty="0" smtClean="0">
                          <a:latin typeface="Times New Roman" pitchFamily="18" charset="0"/>
                          <a:cs typeface="Times New Roman" pitchFamily="18" charset="0"/>
                        </a:rPr>
                        <a:t>ҡариҙел</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урта</a:t>
                      </a:r>
                      <a:r>
                        <a:rPr lang="ba-RU" sz="1400" baseline="0" dirty="0" smtClean="0">
                          <a:latin typeface="Times New Roman" pitchFamily="18" charset="0"/>
                          <a:cs typeface="Times New Roman" pitchFamily="18" charset="0"/>
                        </a:rPr>
                        <a:t> урал</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ғәйнә</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танып</a:t>
                      </a:r>
                      <a:endParaRPr lang="ru-RU" sz="1400" dirty="0">
                        <a:latin typeface="Times New Roman" pitchFamily="18" charset="0"/>
                        <a:cs typeface="Times New Roman" pitchFamily="18" charset="0"/>
                      </a:endParaRPr>
                    </a:p>
                  </a:txBody>
                  <a:tcPr vert="vert270"/>
                </a:tc>
                <a:tc>
                  <a:txBody>
                    <a:bodyPr/>
                    <a:lstStyle/>
                    <a:p>
                      <a:pPr algn="l"/>
                      <a:r>
                        <a:rPr lang="ba-RU" sz="1400" dirty="0" smtClean="0">
                          <a:latin typeface="Times New Roman" pitchFamily="18" charset="0"/>
                          <a:cs typeface="Times New Roman" pitchFamily="18" charset="0"/>
                        </a:rPr>
                        <a:t>түбәнге</a:t>
                      </a:r>
                      <a:r>
                        <a:rPr lang="ba-RU" sz="1400" baseline="0" dirty="0" smtClean="0">
                          <a:latin typeface="Times New Roman" pitchFamily="18" charset="0"/>
                          <a:cs typeface="Times New Roman" pitchFamily="18" charset="0"/>
                        </a:rPr>
                        <a:t> ағиҙел-ыҡ</a:t>
                      </a:r>
                      <a:endParaRPr lang="ru-RU" sz="1400" dirty="0">
                        <a:latin typeface="Times New Roman" pitchFamily="18" charset="0"/>
                        <a:cs typeface="Times New Roman" pitchFamily="18" charset="0"/>
                      </a:endParaRPr>
                    </a:p>
                  </a:txBody>
                  <a:tcPr vert="vert270"/>
                </a:tc>
              </a:tr>
            </a:tbl>
          </a:graphicData>
        </a:graphic>
      </p:graphicFrame>
      <p:graphicFrame>
        <p:nvGraphicFramePr>
          <p:cNvPr id="8" name="Таблица 7"/>
          <p:cNvGraphicFramePr>
            <a:graphicFrameLocks noGrp="1"/>
          </p:cNvGraphicFramePr>
          <p:nvPr/>
        </p:nvGraphicFramePr>
        <p:xfrm>
          <a:off x="6228184" y="771550"/>
          <a:ext cx="2592285" cy="1440160"/>
        </p:xfrm>
        <a:graphic>
          <a:graphicData uri="http://schemas.openxmlformats.org/drawingml/2006/table">
            <a:tbl>
              <a:tblPr firstRow="1" bandRow="1">
                <a:tableStyleId>{5C22544A-7EE6-4342-B048-85BDC9FD1C3A}</a:tableStyleId>
              </a:tblPr>
              <a:tblGrid>
                <a:gridCol w="648072"/>
                <a:gridCol w="388842"/>
                <a:gridCol w="518457"/>
                <a:gridCol w="518457"/>
                <a:gridCol w="518457"/>
              </a:tblGrid>
              <a:tr h="519567">
                <a:tc gridSpan="5">
                  <a:txBody>
                    <a:bodyPr/>
                    <a:lstStyle/>
                    <a:p>
                      <a:pPr algn="ctr"/>
                      <a:r>
                        <a:rPr lang="ru-RU" b="0" dirty="0" err="1" smtClean="0">
                          <a:latin typeface="Times New Roman" pitchFamily="18" charset="0"/>
                          <a:cs typeface="Times New Roman" pitchFamily="18" charset="0"/>
                        </a:rPr>
                        <a:t>Көньяҡ</a:t>
                      </a:r>
                      <a:r>
                        <a:rPr lang="ru-RU" b="0" baseline="0" dirty="0" err="1" smtClean="0">
                          <a:latin typeface="Times New Roman" pitchFamily="18" charset="0"/>
                          <a:cs typeface="Times New Roman" pitchFamily="18" charset="0"/>
                        </a:rPr>
                        <a:t> </a:t>
                      </a:r>
                      <a:r>
                        <a:rPr lang="ru-RU" b="0" baseline="0" dirty="0" smtClean="0">
                          <a:latin typeface="Times New Roman" pitchFamily="18" charset="0"/>
                          <a:cs typeface="Times New Roman" pitchFamily="18" charset="0"/>
                        </a:rPr>
                        <a:t>диалект</a:t>
                      </a:r>
                      <a:endParaRPr lang="ru-RU" b="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20593">
                <a:tc>
                  <a:txBody>
                    <a:bodyPr/>
                    <a:lstStyle/>
                    <a:p>
                      <a:r>
                        <a:rPr lang="ba-RU" sz="1400" dirty="0" smtClean="0">
                          <a:latin typeface="Times New Roman" pitchFamily="18" charset="0"/>
                          <a:cs typeface="Times New Roman" pitchFamily="18" charset="0"/>
                        </a:rPr>
                        <a:t>эйек-һаҡмар</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дим</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өршәк</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урта</a:t>
                      </a:r>
                      <a:endParaRPr lang="ru-RU" sz="1400" dirty="0">
                        <a:latin typeface="Times New Roman" pitchFamily="18" charset="0"/>
                        <a:cs typeface="Times New Roman" pitchFamily="18" charset="0"/>
                      </a:endParaRPr>
                    </a:p>
                  </a:txBody>
                  <a:tcPr vert="vert270"/>
                </a:tc>
                <a:tc>
                  <a:txBody>
                    <a:bodyPr/>
                    <a:lstStyle/>
                    <a:p>
                      <a:r>
                        <a:rPr lang="ba-RU" sz="1400" dirty="0" smtClean="0">
                          <a:latin typeface="Times New Roman" pitchFamily="18" charset="0"/>
                          <a:cs typeface="Times New Roman" pitchFamily="18" charset="0"/>
                        </a:rPr>
                        <a:t>егән</a:t>
                      </a:r>
                      <a:endParaRPr lang="ru-RU" sz="1400" dirty="0">
                        <a:latin typeface="Times New Roman" pitchFamily="18" charset="0"/>
                        <a:cs typeface="Times New Roman" pitchFamily="18" charset="0"/>
                      </a:endParaRPr>
                    </a:p>
                  </a:txBody>
                  <a:tcPr vert="vert270"/>
                </a:tc>
              </a:tr>
            </a:tbl>
          </a:graphicData>
        </a:graphic>
      </p:graphicFrame>
      <p:cxnSp>
        <p:nvCxnSpPr>
          <p:cNvPr id="10" name="Прямая со стрелкой 9"/>
          <p:cNvCxnSpPr>
            <a:stCxn id="4" idx="2"/>
          </p:cNvCxnSpPr>
          <p:nvPr/>
        </p:nvCxnSpPr>
        <p:spPr>
          <a:xfrm flipH="1">
            <a:off x="1835696" y="564818"/>
            <a:ext cx="2808312" cy="206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p:cNvCxnSpPr>
          <p:nvPr/>
        </p:nvCxnSpPr>
        <p:spPr>
          <a:xfrm>
            <a:off x="4644008" y="564818"/>
            <a:ext cx="72008" cy="206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2"/>
          </p:cNvCxnSpPr>
          <p:nvPr/>
        </p:nvCxnSpPr>
        <p:spPr>
          <a:xfrm>
            <a:off x="4644008" y="564818"/>
            <a:ext cx="2952328" cy="206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 name="Таблица 14"/>
          <p:cNvGraphicFramePr>
            <a:graphicFrameLocks noGrp="1"/>
          </p:cNvGraphicFramePr>
          <p:nvPr/>
        </p:nvGraphicFramePr>
        <p:xfrm>
          <a:off x="323528" y="2715766"/>
          <a:ext cx="3240360" cy="1944216"/>
        </p:xfrm>
        <a:graphic>
          <a:graphicData uri="http://schemas.openxmlformats.org/drawingml/2006/table">
            <a:tbl>
              <a:tblPr firstRow="1" bandRow="1">
                <a:tableStyleId>{5C22544A-7EE6-4342-B048-85BDC9FD1C3A}</a:tableStyleId>
              </a:tblPr>
              <a:tblGrid>
                <a:gridCol w="405045"/>
                <a:gridCol w="405045"/>
                <a:gridCol w="405045"/>
                <a:gridCol w="405045"/>
                <a:gridCol w="405045"/>
                <a:gridCol w="405045"/>
                <a:gridCol w="405045"/>
                <a:gridCol w="405045"/>
              </a:tblGrid>
              <a:tr h="1944216">
                <a:tc>
                  <a:txBody>
                    <a:bodyPr/>
                    <a:lstStyle/>
                    <a:p>
                      <a:r>
                        <a:rPr lang="ba-RU" sz="1600" b="0" dirty="0" smtClean="0">
                          <a:latin typeface="Times New Roman" pitchFamily="18" charset="0"/>
                          <a:cs typeface="Times New Roman" pitchFamily="18" charset="0"/>
                        </a:rPr>
                        <a:t>дыуан-мәсетле</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лағыр</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лапаҫ</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петрушка</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бөрйән</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ҡарағай-ҡыпсаҡ</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күбәләк</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ялан-ҡатай</a:t>
                      </a:r>
                      <a:endParaRPr lang="ru-RU" sz="1600" b="0" dirty="0">
                        <a:latin typeface="Times New Roman" pitchFamily="18" charset="0"/>
                        <a:cs typeface="Times New Roman" pitchFamily="18" charset="0"/>
                      </a:endParaRPr>
                    </a:p>
                  </a:txBody>
                  <a:tcPr vert="vert270"/>
                </a:tc>
              </a:tr>
            </a:tbl>
          </a:graphicData>
        </a:graphic>
      </p:graphicFrame>
      <p:cxnSp>
        <p:nvCxnSpPr>
          <p:cNvPr id="17" name="Прямая со стрелкой 16"/>
          <p:cNvCxnSpPr/>
          <p:nvPr/>
        </p:nvCxnSpPr>
        <p:spPr>
          <a:xfrm>
            <a:off x="539552" y="206769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39552" y="2067694"/>
            <a:ext cx="4320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39552" y="206769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39552" y="2067694"/>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547664" y="2067694"/>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547664" y="2067694"/>
            <a:ext cx="10081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547664" y="2067694"/>
            <a:ext cx="144016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2555776" y="2067694"/>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8" name="Таблица 37"/>
          <p:cNvGraphicFramePr>
            <a:graphicFrameLocks noGrp="1"/>
          </p:cNvGraphicFramePr>
          <p:nvPr/>
        </p:nvGraphicFramePr>
        <p:xfrm>
          <a:off x="3707904" y="2715766"/>
          <a:ext cx="3384376" cy="1800200"/>
        </p:xfrm>
        <a:graphic>
          <a:graphicData uri="http://schemas.openxmlformats.org/drawingml/2006/table">
            <a:tbl>
              <a:tblPr firstRow="1" bandRow="1">
                <a:tableStyleId>{5C22544A-7EE6-4342-B048-85BDC9FD1C3A}</a:tableStyleId>
              </a:tblPr>
              <a:tblGrid>
                <a:gridCol w="423047"/>
                <a:gridCol w="423047"/>
                <a:gridCol w="423047"/>
                <a:gridCol w="423047"/>
                <a:gridCol w="423047"/>
                <a:gridCol w="423047"/>
                <a:gridCol w="423047"/>
                <a:gridCol w="423047"/>
              </a:tblGrid>
              <a:tr h="422583">
                <a:tc gridSpan="4">
                  <a:txBody>
                    <a:bodyPr/>
                    <a:lstStyle/>
                    <a:p>
                      <a:r>
                        <a:rPr lang="ba-RU" sz="1400" b="0" dirty="0" smtClean="0">
                          <a:latin typeface="Times New Roman" pitchFamily="18" charset="0"/>
                          <a:cs typeface="Times New Roman" pitchFamily="18" charset="0"/>
                        </a:rPr>
                        <a:t>эйек-юшатыр</a:t>
                      </a:r>
                      <a:endParaRPr lang="ru-RU" sz="1400" b="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rowSpan="2">
                  <a:txBody>
                    <a:bodyPr/>
                    <a:lstStyle/>
                    <a:p>
                      <a:r>
                        <a:rPr lang="ba-RU" sz="1400" b="0" dirty="0" smtClean="0">
                          <a:latin typeface="Times New Roman" pitchFamily="18" charset="0"/>
                          <a:cs typeface="Times New Roman" pitchFamily="18" charset="0"/>
                        </a:rPr>
                        <a:t>эйек һөйләшсәһе</a:t>
                      </a:r>
                      <a:endParaRPr lang="ru-RU" sz="1400" b="0" dirty="0">
                        <a:latin typeface="Times New Roman" pitchFamily="18" charset="0"/>
                        <a:cs typeface="Times New Roman" pitchFamily="18" charset="0"/>
                      </a:endParaRPr>
                    </a:p>
                  </a:txBody>
                  <a:tcPr vert="vert270"/>
                </a:tc>
                <a:tc gridSpan="3">
                  <a:txBody>
                    <a:bodyPr/>
                    <a:lstStyle/>
                    <a:p>
                      <a:pPr algn="ctr"/>
                      <a:r>
                        <a:rPr lang="ba-RU" sz="1200" b="0" dirty="0" smtClean="0">
                          <a:latin typeface="Times New Roman" pitchFamily="18" charset="0"/>
                          <a:cs typeface="Times New Roman" pitchFamily="18" charset="0"/>
                        </a:rPr>
                        <a:t>һаҡмар-һүрәм</a:t>
                      </a:r>
                      <a:endParaRPr lang="ru-RU" sz="1200" b="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r>
              <a:tr h="1377617">
                <a:tc>
                  <a:txBody>
                    <a:bodyPr/>
                    <a:lstStyle/>
                    <a:p>
                      <a:r>
                        <a:rPr lang="ba-RU" sz="1400" b="0" dirty="0" smtClean="0">
                          <a:latin typeface="Times New Roman" pitchFamily="18" charset="0"/>
                          <a:cs typeface="Times New Roman" pitchFamily="18" charset="0"/>
                        </a:rPr>
                        <a:t>юшатыр</a:t>
                      </a:r>
                      <a:endParaRPr lang="ru-RU" sz="1400" b="0" dirty="0">
                        <a:latin typeface="Times New Roman" pitchFamily="18" charset="0"/>
                        <a:cs typeface="Times New Roman" pitchFamily="18" charset="0"/>
                      </a:endParaRPr>
                    </a:p>
                  </a:txBody>
                  <a:tcPr vert="vert270"/>
                </a:tc>
                <a:tc>
                  <a:txBody>
                    <a:bodyPr/>
                    <a:lstStyle/>
                    <a:p>
                      <a:r>
                        <a:rPr lang="ba-RU" sz="1400" b="0" dirty="0" smtClean="0">
                          <a:latin typeface="Times New Roman" pitchFamily="18" charset="0"/>
                          <a:cs typeface="Times New Roman" pitchFamily="18" charset="0"/>
                        </a:rPr>
                        <a:t>нөгөш</a:t>
                      </a:r>
                      <a:endParaRPr lang="ru-RU" sz="1400" b="0" dirty="0">
                        <a:latin typeface="Times New Roman" pitchFamily="18" charset="0"/>
                        <a:cs typeface="Times New Roman" pitchFamily="18" charset="0"/>
                      </a:endParaRPr>
                    </a:p>
                  </a:txBody>
                  <a:tcPr vert="vert270"/>
                </a:tc>
                <a:tc>
                  <a:txBody>
                    <a:bodyPr/>
                    <a:lstStyle/>
                    <a:p>
                      <a:r>
                        <a:rPr lang="ba-RU" sz="1400" b="0" dirty="0" smtClean="0">
                          <a:latin typeface="Times New Roman" pitchFamily="18" charset="0"/>
                          <a:cs typeface="Times New Roman" pitchFamily="18" charset="0"/>
                        </a:rPr>
                        <a:t>юрматы</a:t>
                      </a:r>
                      <a:endParaRPr lang="ru-RU" sz="1400" b="0" dirty="0">
                        <a:latin typeface="Times New Roman" pitchFamily="18" charset="0"/>
                        <a:cs typeface="Times New Roman" pitchFamily="18" charset="0"/>
                      </a:endParaRPr>
                    </a:p>
                  </a:txBody>
                  <a:tcPr vert="vert270"/>
                </a:tc>
                <a:tc>
                  <a:txBody>
                    <a:bodyPr/>
                    <a:lstStyle/>
                    <a:p>
                      <a:r>
                        <a:rPr lang="ba-RU" sz="1400" b="0" dirty="0" smtClean="0">
                          <a:latin typeface="Times New Roman" pitchFamily="18" charset="0"/>
                          <a:cs typeface="Times New Roman" pitchFamily="18" charset="0"/>
                        </a:rPr>
                        <a:t>туҡ-соран</a:t>
                      </a:r>
                      <a:endParaRPr lang="ru-RU" sz="1400" b="0" dirty="0">
                        <a:latin typeface="Times New Roman" pitchFamily="18" charset="0"/>
                        <a:cs typeface="Times New Roman" pitchFamily="18" charset="0"/>
                      </a:endParaRPr>
                    </a:p>
                  </a:txBody>
                  <a:tcPr vert="vert270"/>
                </a:tc>
                <a:tc vMerge="1">
                  <a:txBody>
                    <a:bodyPr/>
                    <a:lstStyle/>
                    <a:p>
                      <a:endParaRPr lang="ru-RU"/>
                    </a:p>
                  </a:txBody>
                  <a:tcPr/>
                </a:tc>
                <a:tc>
                  <a:txBody>
                    <a:bodyPr/>
                    <a:lstStyle/>
                    <a:p>
                      <a:r>
                        <a:rPr lang="ba-RU" sz="1400" b="0" dirty="0" smtClean="0">
                          <a:latin typeface="Times New Roman" pitchFamily="18" charset="0"/>
                          <a:cs typeface="Times New Roman" pitchFamily="18" charset="0"/>
                        </a:rPr>
                        <a:t>үрге һаҡмар</a:t>
                      </a:r>
                      <a:endParaRPr lang="ru-RU" sz="1400" b="0" dirty="0">
                        <a:latin typeface="Times New Roman" pitchFamily="18" charset="0"/>
                        <a:cs typeface="Times New Roman" pitchFamily="18" charset="0"/>
                      </a:endParaRPr>
                    </a:p>
                  </a:txBody>
                  <a:tcPr vert="vert270"/>
                </a:tc>
                <a:tc>
                  <a:txBody>
                    <a:bodyPr/>
                    <a:lstStyle/>
                    <a:p>
                      <a:r>
                        <a:rPr lang="ba-RU" sz="1400" b="0" dirty="0" smtClean="0">
                          <a:latin typeface="Times New Roman" pitchFamily="18" charset="0"/>
                          <a:cs typeface="Times New Roman" pitchFamily="18" charset="0"/>
                        </a:rPr>
                        <a:t>һүрәм</a:t>
                      </a:r>
                      <a:endParaRPr lang="ru-RU" sz="1400" b="0" dirty="0">
                        <a:latin typeface="Times New Roman" pitchFamily="18" charset="0"/>
                        <a:cs typeface="Times New Roman" pitchFamily="18" charset="0"/>
                      </a:endParaRPr>
                    </a:p>
                  </a:txBody>
                  <a:tcPr vert="vert270"/>
                </a:tc>
                <a:tc>
                  <a:txBody>
                    <a:bodyPr/>
                    <a:lstStyle/>
                    <a:p>
                      <a:r>
                        <a:rPr lang="ba-RU" sz="1400" b="0" dirty="0" smtClean="0">
                          <a:latin typeface="Times New Roman" pitchFamily="18" charset="0"/>
                          <a:cs typeface="Times New Roman" pitchFamily="18" charset="0"/>
                        </a:rPr>
                        <a:t>түбәнге һаҡмар</a:t>
                      </a:r>
                      <a:endParaRPr lang="ru-RU" sz="1400" b="0" dirty="0">
                        <a:latin typeface="Times New Roman" pitchFamily="18" charset="0"/>
                        <a:cs typeface="Times New Roman" pitchFamily="18" charset="0"/>
                      </a:endParaRPr>
                    </a:p>
                  </a:txBody>
                  <a:tcPr vert="vert270"/>
                </a:tc>
              </a:tr>
            </a:tbl>
          </a:graphicData>
        </a:graphic>
      </p:graphicFrame>
      <p:cxnSp>
        <p:nvCxnSpPr>
          <p:cNvPr id="40" name="Прямая со стрелкой 39"/>
          <p:cNvCxnSpPr/>
          <p:nvPr/>
        </p:nvCxnSpPr>
        <p:spPr>
          <a:xfrm flipH="1">
            <a:off x="4499992" y="2067694"/>
            <a:ext cx="20162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6516216" y="206769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4" name="Таблица 43"/>
          <p:cNvGraphicFramePr>
            <a:graphicFrameLocks noGrp="1"/>
          </p:cNvGraphicFramePr>
          <p:nvPr/>
        </p:nvGraphicFramePr>
        <p:xfrm>
          <a:off x="7271793" y="2715766"/>
          <a:ext cx="1692695" cy="1594976"/>
        </p:xfrm>
        <a:graphic>
          <a:graphicData uri="http://schemas.openxmlformats.org/drawingml/2006/table">
            <a:tbl>
              <a:tblPr firstRow="1" bandRow="1">
                <a:tableStyleId>{5C22544A-7EE6-4342-B048-85BDC9FD1C3A}</a:tableStyleId>
              </a:tblPr>
              <a:tblGrid>
                <a:gridCol w="564232"/>
                <a:gridCol w="477427"/>
                <a:gridCol w="651036"/>
              </a:tblGrid>
              <a:tr h="1594976">
                <a:tc>
                  <a:txBody>
                    <a:bodyPr/>
                    <a:lstStyle/>
                    <a:p>
                      <a:r>
                        <a:rPr lang="ba-RU" sz="1600" b="0" dirty="0" smtClean="0">
                          <a:latin typeface="Times New Roman" pitchFamily="18" charset="0"/>
                          <a:cs typeface="Times New Roman" pitchFamily="18" charset="0"/>
                        </a:rPr>
                        <a:t>инйәр</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еҙем</a:t>
                      </a:r>
                      <a:endParaRPr lang="ru-RU" sz="1600" b="0" dirty="0">
                        <a:latin typeface="Times New Roman" pitchFamily="18" charset="0"/>
                        <a:cs typeface="Times New Roman" pitchFamily="18" charset="0"/>
                      </a:endParaRPr>
                    </a:p>
                  </a:txBody>
                  <a:tcPr vert="vert270"/>
                </a:tc>
                <a:tc>
                  <a:txBody>
                    <a:bodyPr/>
                    <a:lstStyle/>
                    <a:p>
                      <a:r>
                        <a:rPr lang="ba-RU" sz="1600" b="0" dirty="0" smtClean="0">
                          <a:latin typeface="Times New Roman" pitchFamily="18" charset="0"/>
                          <a:cs typeface="Times New Roman" pitchFamily="18" charset="0"/>
                        </a:rPr>
                        <a:t>ҡырмыҫҡалы</a:t>
                      </a:r>
                      <a:endParaRPr lang="ru-RU" sz="1600" b="0" dirty="0">
                        <a:latin typeface="Times New Roman" pitchFamily="18" charset="0"/>
                        <a:cs typeface="Times New Roman" pitchFamily="18" charset="0"/>
                      </a:endParaRPr>
                    </a:p>
                  </a:txBody>
                  <a:tcPr vert="vert270"/>
                </a:tc>
              </a:tr>
            </a:tbl>
          </a:graphicData>
        </a:graphic>
      </p:graphicFrame>
      <p:cxnSp>
        <p:nvCxnSpPr>
          <p:cNvPr id="46" name="Прямая со стрелкой 45"/>
          <p:cNvCxnSpPr/>
          <p:nvPr/>
        </p:nvCxnSpPr>
        <p:spPr>
          <a:xfrm flipH="1">
            <a:off x="7452320" y="2067694"/>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8028384" y="2067694"/>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028384" y="2067694"/>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8806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9502"/>
            <a:ext cx="7992888" cy="3970318"/>
          </a:xfrm>
          <a:prstGeom prst="rect">
            <a:avLst/>
          </a:prstGeom>
          <a:noFill/>
        </p:spPr>
        <p:txBody>
          <a:bodyPr wrap="square" rtlCol="0">
            <a:spAutoFit/>
          </a:bodyPr>
          <a:lstStyle/>
          <a:p>
            <a:pPr algn="just"/>
            <a:r>
              <a:rPr lang="ru-RU" b="1"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Ғәли Соҡорой – Урал-Волга буйы суфыйсылыҡ поэзияһының танылған вәкиле, әҫәрҙәрен Урта Азия төркийенән айырылып торған Урал-Волга буйы вариантында яҙған. Уның әҙәби мираҫы һан яғынан бик ҙур. Соҡоройҙоң күпселек назымдары ғәрәп һәм фарсы һүҙҙәре менән ныҡ сыбарланған төрки телендә яҙылған. Поэтик әҫәрҙәре араһында йөкмәткеһе һәм теле яғынан “Мәдхе Ҡазан” шиғри китабы башҡорт һәм татар халыҡтарының һөйләү телдәренә хас элементтарҙың йыш булыуы менән айырыла. “Хаж намә” ҡулъяҙмаһында юлъяҙмаларға хас үтә ҡатмарлы ҡушма һөйләмдәр урынында халыҡ һөйләү теленә хас синтаксик күренештәрҙе һайлай. </a:t>
            </a:r>
          </a:p>
          <a:p>
            <a:pPr algn="just"/>
            <a:r>
              <a:rPr lang="ba-RU" dirty="0" smtClean="0">
                <a:solidFill>
                  <a:schemeClr val="tx2"/>
                </a:solidFill>
                <a:latin typeface="Times New Roman" pitchFamily="18" charset="0"/>
                <a:cs typeface="Times New Roman" pitchFamily="18" charset="0"/>
              </a:rPr>
              <a:t>   Шулай итеп, Х</a:t>
            </a:r>
            <a:r>
              <a:rPr lang="en-US" dirty="0" smtClean="0">
                <a:solidFill>
                  <a:schemeClr val="tx2"/>
                </a:solidFill>
                <a:latin typeface="Times New Roman" pitchFamily="18" charset="0"/>
                <a:cs typeface="Times New Roman" pitchFamily="18" charset="0"/>
              </a:rPr>
              <a:t>I</a:t>
            </a:r>
            <a:r>
              <a:rPr lang="ba-RU" dirty="0" smtClean="0">
                <a:solidFill>
                  <a:schemeClr val="tx2"/>
                </a:solidFill>
                <a:latin typeface="Times New Roman" pitchFamily="18" charset="0"/>
                <a:cs typeface="Times New Roman" pitchFamily="18" charset="0"/>
              </a:rPr>
              <a:t>Х быуаттың тәүге яртыһында суфыйсылыҡ әҙәбиәтенең теле, Урал-Волга буйы төрки яҙма әҙәби теленең бер тармағы булараҡ, яйлап башҡорт һәм татар һөйләү телдәренең йоғонтоһон кисерҙе...</a:t>
            </a:r>
            <a:r>
              <a:rPr lang="ru-RU" dirty="0" smtClean="0">
                <a:solidFill>
                  <a:schemeClr val="tx2"/>
                </a:solidFill>
                <a:latin typeface="Times New Roman" pitchFamily="18" charset="0"/>
                <a:cs typeface="Times New Roman" pitchFamily="18" charset="0"/>
              </a:rPr>
              <a:t>»</a:t>
            </a:r>
            <a:endParaRPr lang="ba-RU" dirty="0" smtClean="0">
              <a:solidFill>
                <a:schemeClr val="tx2"/>
              </a:solidFill>
              <a:latin typeface="Times New Roman" pitchFamily="18" charset="0"/>
              <a:cs typeface="Times New Roman" pitchFamily="18" charset="0"/>
            </a:endParaRPr>
          </a:p>
          <a:p>
            <a:pPr algn="r"/>
            <a:endParaRPr lang="ba-RU" i="1" dirty="0" smtClean="0">
              <a:solidFill>
                <a:schemeClr val="tx2"/>
              </a:solidFill>
              <a:latin typeface="Times New Roman" pitchFamily="18" charset="0"/>
              <a:cs typeface="Times New Roman" pitchFamily="18" charset="0"/>
            </a:endParaRPr>
          </a:p>
          <a:p>
            <a:pPr algn="r"/>
            <a:r>
              <a:rPr lang="ba-RU" i="1" dirty="0" smtClean="0">
                <a:solidFill>
                  <a:schemeClr val="tx2"/>
                </a:solidFill>
                <a:latin typeface="Times New Roman" pitchFamily="18" charset="0"/>
                <a:cs typeface="Times New Roman" pitchFamily="18" charset="0"/>
              </a:rPr>
              <a:t>Ғәләүетдинов И.Ғ., филология фәндәре докторы</a:t>
            </a:r>
            <a:endParaRPr lang="ru-RU" i="1" dirty="0">
              <a:solidFill>
                <a:schemeClr val="tx2"/>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694879"/>
            <a:ext cx="6768752" cy="461665"/>
          </a:xfrm>
          <a:prstGeom prst="rect">
            <a:avLst/>
          </a:prstGeom>
          <a:noFill/>
        </p:spPr>
        <p:txBody>
          <a:bodyPr wrap="square" rtlCol="0">
            <a:spAutoFit/>
          </a:bodyPr>
          <a:lstStyle/>
          <a:p>
            <a:pPr algn="ctr"/>
            <a:r>
              <a:rPr lang="ba-RU" sz="2400" b="1" dirty="0" smtClean="0">
                <a:solidFill>
                  <a:schemeClr val="tx2"/>
                </a:solidFill>
                <a:latin typeface="Times New Roman" pitchFamily="18" charset="0"/>
                <a:cs typeface="Times New Roman" pitchFamily="18" charset="0"/>
              </a:rPr>
              <a:t>Иғтибарығыҙ өсөн рәхмәт!</a:t>
            </a:r>
            <a:endParaRPr lang="ru-RU" sz="2400" b="1" dirty="0">
              <a:solidFill>
                <a:schemeClr val="tx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srcRect/>
          <a:stretch>
            <a:fillRect/>
          </a:stretch>
        </p:blipFill>
        <p:spPr bwMode="auto">
          <a:xfrm>
            <a:off x="6156176" y="123478"/>
            <a:ext cx="2700000" cy="368448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323528" y="123478"/>
            <a:ext cx="2088000" cy="328584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835696" y="483518"/>
            <a:ext cx="2268000" cy="319552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635896" y="1635646"/>
            <a:ext cx="2268000" cy="3105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1930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5362" name="AutoShape 2" descr="https://mail.yandex.ru/message_part/rb+2.png?_uid=46948229&amp;hid=1.1.3&amp;ids=191965934116785217&amp;name=rb+2.png&amp;yandex_class=yandex_inline_content_320.mail:0.E19342874:169169120989187175633442163681_1.1.3_1919659341167852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https://mail.yandex.ru/message_part/rb+2.png?_uid=46948229&amp;hid=1.1.3&amp;ids=191965934116785217&amp;name=rb+2.png&amp;yandex_class=yandex_inline_content_320.mail:0.E19342874:169169120989187175633442163681_1.1.3_1919659341167852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95536" y="339502"/>
            <a:ext cx="3816424" cy="3139321"/>
          </a:xfrm>
          <a:prstGeom prst="rect">
            <a:avLst/>
          </a:prstGeom>
        </p:spPr>
        <p:txBody>
          <a:bodyPr wrap="square">
            <a:spAutoFit/>
          </a:bodyPr>
          <a:lstStyle/>
          <a:p>
            <a:r>
              <a:rPr lang="be-BY" b="1" dirty="0" smtClean="0">
                <a:solidFill>
                  <a:schemeClr val="tx2"/>
                </a:solidFill>
                <a:latin typeface="Times New Roman" pitchFamily="18" charset="0"/>
                <a:cs typeface="Times New Roman" pitchFamily="18" charset="0"/>
              </a:rPr>
              <a:t>Тәтешле</a:t>
            </a:r>
            <a:r>
              <a:rPr lang="be-BY" dirty="0" smtClean="0">
                <a:solidFill>
                  <a:schemeClr val="tx2"/>
                </a:solidFill>
                <a:latin typeface="Times New Roman" pitchFamily="18" charset="0"/>
                <a:cs typeface="Times New Roman" pitchFamily="18" charset="0"/>
              </a:rPr>
              <a:t> р. </a:t>
            </a:r>
          </a:p>
          <a:p>
            <a:r>
              <a:rPr lang="be-BY" i="1" dirty="0" smtClean="0">
                <a:solidFill>
                  <a:schemeClr val="tx2"/>
                </a:solidFill>
                <a:latin typeface="Times New Roman" pitchFamily="18" charset="0"/>
                <a:cs typeface="Times New Roman" pitchFamily="18" charset="0"/>
              </a:rPr>
              <a:t>Күрҙем а., Иҫке Соҡор а., Ҡоҙаш а. </a:t>
            </a:r>
          </a:p>
          <a:p>
            <a:endParaRPr lang="be-BY" dirty="0" smtClean="0">
              <a:solidFill>
                <a:schemeClr val="tx2"/>
              </a:solidFill>
              <a:latin typeface="Times New Roman" pitchFamily="18" charset="0"/>
              <a:cs typeface="Times New Roman" pitchFamily="18" charset="0"/>
            </a:endParaRPr>
          </a:p>
          <a:p>
            <a:r>
              <a:rPr lang="be-BY" b="1" dirty="0" smtClean="0">
                <a:solidFill>
                  <a:schemeClr val="tx2"/>
                </a:solidFill>
                <a:latin typeface="Times New Roman" pitchFamily="18" charset="0"/>
                <a:cs typeface="Times New Roman" pitchFamily="18" charset="0"/>
              </a:rPr>
              <a:t>Яңауыл</a:t>
            </a:r>
            <a:r>
              <a:rPr lang="be-BY" dirty="0" smtClean="0">
                <a:solidFill>
                  <a:schemeClr val="tx2"/>
                </a:solidFill>
                <a:latin typeface="Times New Roman" pitchFamily="18" charset="0"/>
                <a:cs typeface="Times New Roman" pitchFamily="18" charset="0"/>
              </a:rPr>
              <a:t> р.</a:t>
            </a:r>
          </a:p>
          <a:p>
            <a:r>
              <a:rPr lang="be-BY" i="1" dirty="0" smtClean="0">
                <a:solidFill>
                  <a:schemeClr val="tx2"/>
                </a:solidFill>
                <a:latin typeface="Times New Roman" pitchFamily="18" charset="0"/>
                <a:cs typeface="Times New Roman" pitchFamily="18" charset="0"/>
              </a:rPr>
              <a:t>Истәк а., Иҫке Көйөк а.</a:t>
            </a:r>
          </a:p>
          <a:p>
            <a:endParaRPr lang="be-BY" dirty="0" smtClean="0">
              <a:solidFill>
                <a:schemeClr val="tx2"/>
              </a:solidFill>
              <a:latin typeface="Times New Roman" pitchFamily="18" charset="0"/>
              <a:cs typeface="Times New Roman" pitchFamily="18" charset="0"/>
            </a:endParaRPr>
          </a:p>
          <a:p>
            <a:r>
              <a:rPr lang="be-BY" b="1" dirty="0" smtClean="0">
                <a:solidFill>
                  <a:schemeClr val="tx2"/>
                </a:solidFill>
                <a:latin typeface="Times New Roman" pitchFamily="18" charset="0"/>
                <a:cs typeface="Times New Roman" pitchFamily="18" charset="0"/>
              </a:rPr>
              <a:t>Асҡын</a:t>
            </a:r>
            <a:r>
              <a:rPr lang="be-BY" dirty="0" smtClean="0">
                <a:solidFill>
                  <a:schemeClr val="tx2"/>
                </a:solidFill>
                <a:latin typeface="Times New Roman" pitchFamily="18" charset="0"/>
                <a:cs typeface="Times New Roman" pitchFamily="18" charset="0"/>
              </a:rPr>
              <a:t> р. </a:t>
            </a:r>
            <a:r>
              <a:rPr lang="be-BY" i="1" dirty="0" smtClean="0">
                <a:solidFill>
                  <a:schemeClr val="tx2"/>
                </a:solidFill>
                <a:latin typeface="Times New Roman" pitchFamily="18" charset="0"/>
                <a:cs typeface="Times New Roman" pitchFamily="18" charset="0"/>
              </a:rPr>
              <a:t>Урмияҙ</a:t>
            </a:r>
            <a:r>
              <a:rPr lang="be-BY" dirty="0" smtClean="0">
                <a:solidFill>
                  <a:schemeClr val="tx2"/>
                </a:solidFill>
                <a:latin typeface="Times New Roman" pitchFamily="18" charset="0"/>
                <a:cs typeface="Times New Roman" pitchFamily="18" charset="0"/>
              </a:rPr>
              <a:t>  а.</a:t>
            </a:r>
          </a:p>
          <a:p>
            <a:endParaRPr lang="be-BY" dirty="0" smtClean="0">
              <a:solidFill>
                <a:schemeClr val="tx2"/>
              </a:solidFill>
              <a:latin typeface="Times New Roman" pitchFamily="18" charset="0"/>
              <a:cs typeface="Times New Roman" pitchFamily="18" charset="0"/>
            </a:endParaRPr>
          </a:p>
          <a:p>
            <a:r>
              <a:rPr lang="be-BY" b="1" dirty="0" smtClean="0">
                <a:solidFill>
                  <a:schemeClr val="tx2"/>
                </a:solidFill>
                <a:latin typeface="Times New Roman" pitchFamily="18" charset="0"/>
                <a:cs typeface="Times New Roman" pitchFamily="18" charset="0"/>
              </a:rPr>
              <a:t>Балтас</a:t>
            </a:r>
            <a:r>
              <a:rPr lang="be-BY" dirty="0" smtClean="0">
                <a:solidFill>
                  <a:schemeClr val="tx2"/>
                </a:solidFill>
                <a:latin typeface="Times New Roman" pitchFamily="18" charset="0"/>
                <a:cs typeface="Times New Roman" pitchFamily="18" charset="0"/>
              </a:rPr>
              <a:t> р.</a:t>
            </a:r>
          </a:p>
          <a:p>
            <a:r>
              <a:rPr lang="be-BY" i="1" dirty="0" smtClean="0">
                <a:solidFill>
                  <a:schemeClr val="tx2"/>
                </a:solidFill>
                <a:latin typeface="Times New Roman" pitchFamily="18" charset="0"/>
                <a:cs typeface="Times New Roman" pitchFamily="18" charset="0"/>
              </a:rPr>
              <a:t>Иҫке Балтас а., Юғары Ҡарыш а. </a:t>
            </a:r>
          </a:p>
          <a:p>
            <a:r>
              <a:rPr lang="be-BY" dirty="0" smtClean="0">
                <a:solidFill>
                  <a:schemeClr val="tx2"/>
                </a:solidFill>
                <a:latin typeface="Times New Roman" pitchFamily="18" charset="0"/>
                <a:cs typeface="Times New Roman" pitchFamily="18" charset="0"/>
              </a:rPr>
              <a:t>(2002 – 2006 йылдар)</a:t>
            </a:r>
            <a:endParaRPr lang="ru-RU" dirty="0">
              <a:solidFill>
                <a:schemeClr val="tx2"/>
              </a:solidFill>
              <a:latin typeface="Times New Roman" pitchFamily="18" charset="0"/>
              <a:cs typeface="Times New Roman" pitchFamily="18" charset="0"/>
            </a:endParaRPr>
          </a:p>
        </p:txBody>
      </p:sp>
      <p:pic>
        <p:nvPicPr>
          <p:cNvPr id="15368" name="Picture 8" descr="C:\Users\User\Downloads\rb 3.png"/>
          <p:cNvPicPr>
            <a:picLocks noChangeAspect="1" noChangeArrowheads="1"/>
          </p:cNvPicPr>
          <p:nvPr/>
        </p:nvPicPr>
        <p:blipFill>
          <a:blip r:embed="rId3" cstate="print"/>
          <a:srcRect/>
          <a:stretch>
            <a:fillRect/>
          </a:stretch>
        </p:blipFill>
        <p:spPr bwMode="auto">
          <a:xfrm>
            <a:off x="4067944" y="267494"/>
            <a:ext cx="3412611" cy="4014837"/>
          </a:xfrm>
          <a:prstGeom prst="rect">
            <a:avLst/>
          </a:prstGeom>
          <a:noFill/>
        </p:spPr>
      </p:pic>
    </p:spTree>
    <p:extLst>
      <p:ext uri="{BB962C8B-B14F-4D97-AF65-F5344CB8AC3E}">
        <p14:creationId xmlns="" xmlns:p14="http://schemas.microsoft.com/office/powerpoint/2010/main" val="171930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95536" y="267494"/>
            <a:ext cx="7776864" cy="553998"/>
          </a:xfrm>
          <a:prstGeom prst="rect">
            <a:avLst/>
          </a:prstGeom>
          <a:noFill/>
        </p:spPr>
        <p:txBody>
          <a:bodyPr wrap="square" rtlCol="0">
            <a:spAutoFit/>
          </a:bodyPr>
          <a:lstStyle/>
          <a:p>
            <a:r>
              <a:rPr lang="ru-RU" sz="1400" dirty="0" smtClean="0">
                <a:solidFill>
                  <a:srgbClr val="0070C0"/>
                </a:solidFill>
                <a:latin typeface="Times New Roman" pitchFamily="18" charset="0"/>
                <a:cs typeface="Times New Roman" pitchFamily="18" charset="0"/>
              </a:rPr>
              <a:t>       </a:t>
            </a:r>
          </a:p>
          <a:p>
            <a:r>
              <a:rPr lang="ru-RU" sz="1600" dirty="0" smtClean="0">
                <a:solidFill>
                  <a:srgbClr val="0070C0"/>
                </a:solidFill>
                <a:latin typeface="Times New Roman" pitchFamily="18" charset="0"/>
                <a:cs typeface="Times New Roman" pitchFamily="18" charset="0"/>
              </a:rPr>
              <a:t>  </a:t>
            </a:r>
            <a:endParaRPr lang="ru-RU" sz="1600" dirty="0">
              <a:solidFill>
                <a:srgbClr val="0070C0"/>
              </a:solidFill>
              <a:latin typeface="Times New Roman" pitchFamily="18" charset="0"/>
              <a:cs typeface="Times New Roman" pitchFamily="18" charset="0"/>
            </a:endParaRPr>
          </a:p>
        </p:txBody>
      </p:sp>
      <p:sp>
        <p:nvSpPr>
          <p:cNvPr id="7" name="TextBox 6"/>
          <p:cNvSpPr txBox="1"/>
          <p:nvPr/>
        </p:nvSpPr>
        <p:spPr>
          <a:xfrm>
            <a:off x="899592" y="555526"/>
            <a:ext cx="7344816" cy="2862322"/>
          </a:xfrm>
          <a:prstGeom prst="rect">
            <a:avLst/>
          </a:prstGeom>
          <a:noFill/>
        </p:spPr>
        <p:txBody>
          <a:bodyPr wrap="square" rtlCol="0">
            <a:spAutoFit/>
          </a:bodyPr>
          <a:lstStyle/>
          <a:p>
            <a:r>
              <a:rPr lang="ba-RU" dirty="0" smtClean="0">
                <a:solidFill>
                  <a:schemeClr val="tx2"/>
                </a:solidFill>
                <a:latin typeface="Times New Roman" pitchFamily="18" charset="0"/>
                <a:cs typeface="Times New Roman" pitchFamily="18" charset="0"/>
              </a:rPr>
              <a:t>Борондан ирәкте башҡорттары төйәк иткән ерҙә йыйылған дөйөм мәғлүмәттәр: </a:t>
            </a:r>
          </a:p>
          <a:p>
            <a:endParaRPr lang="ba-RU" dirty="0" smtClean="0">
              <a:solidFill>
                <a:schemeClr val="tx2"/>
              </a:solidFill>
              <a:latin typeface="Times New Roman" pitchFamily="18" charset="0"/>
              <a:cs typeface="Times New Roman" pitchFamily="18" charset="0"/>
            </a:endParaRPr>
          </a:p>
          <a:p>
            <a:r>
              <a:rPr lang="ba-RU" b="1" dirty="0" smtClean="0">
                <a:solidFill>
                  <a:schemeClr val="tx2"/>
                </a:solidFill>
                <a:latin typeface="Times New Roman" pitchFamily="18" charset="0"/>
                <a:cs typeface="Times New Roman" pitchFamily="18" charset="0"/>
              </a:rPr>
              <a:t>- сыу</a:t>
            </a:r>
            <a:r>
              <a:rPr lang="ba-RU" dirty="0" smtClean="0">
                <a:solidFill>
                  <a:schemeClr val="tx2"/>
                </a:solidFill>
                <a:latin typeface="Times New Roman" pitchFamily="18" charset="0"/>
                <a:cs typeface="Times New Roman" pitchFamily="18" charset="0"/>
              </a:rPr>
              <a:t> (hыу), </a:t>
            </a:r>
            <a:r>
              <a:rPr lang="ba-RU" b="1" dirty="0" smtClean="0">
                <a:solidFill>
                  <a:schemeClr val="tx2"/>
                </a:solidFill>
                <a:latin typeface="Times New Roman" pitchFamily="18" charset="0"/>
                <a:cs typeface="Times New Roman" pitchFamily="18" charset="0"/>
              </a:rPr>
              <a:t>басыу</a:t>
            </a:r>
            <a:r>
              <a:rPr lang="ba-RU" dirty="0" smtClean="0">
                <a:solidFill>
                  <a:schemeClr val="tx2"/>
                </a:solidFill>
                <a:latin typeface="Times New Roman" pitchFamily="18" charset="0"/>
                <a:cs typeface="Times New Roman" pitchFamily="18" charset="0"/>
              </a:rPr>
              <a:t> (баҫыу), </a:t>
            </a:r>
            <a:r>
              <a:rPr lang="ba-RU" b="1" dirty="0" smtClean="0">
                <a:solidFill>
                  <a:schemeClr val="tx2"/>
                </a:solidFill>
                <a:latin typeface="Times New Roman" pitchFamily="18" charset="0"/>
                <a:cs typeface="Times New Roman" pitchFamily="18" charset="0"/>
              </a:rPr>
              <a:t>ғөмөр</a:t>
            </a:r>
            <a:r>
              <a:rPr lang="ba-RU" dirty="0" smtClean="0">
                <a:solidFill>
                  <a:schemeClr val="tx2"/>
                </a:solidFill>
                <a:latin typeface="Times New Roman" pitchFamily="18" charset="0"/>
                <a:cs typeface="Times New Roman" pitchFamily="18" charset="0"/>
              </a:rPr>
              <a:t> (ғүмер), </a:t>
            </a:r>
            <a:r>
              <a:rPr lang="ba-RU" b="1" dirty="0" smtClean="0">
                <a:solidFill>
                  <a:schemeClr val="tx2"/>
                </a:solidFill>
                <a:latin typeface="Times New Roman" pitchFamily="18" charset="0"/>
                <a:cs typeface="Times New Roman" pitchFamily="18" charset="0"/>
              </a:rPr>
              <a:t>изән</a:t>
            </a:r>
            <a:r>
              <a:rPr lang="ba-RU" dirty="0" smtClean="0">
                <a:solidFill>
                  <a:schemeClr val="tx2"/>
                </a:solidFill>
                <a:latin typeface="Times New Roman" pitchFamily="18" charset="0"/>
                <a:cs typeface="Times New Roman" pitchFamily="18" charset="0"/>
              </a:rPr>
              <a:t> (иҙән); </a:t>
            </a:r>
          </a:p>
          <a:p>
            <a:r>
              <a:rPr lang="ba-RU" b="1" dirty="0" smtClean="0">
                <a:solidFill>
                  <a:schemeClr val="tx2"/>
                </a:solidFill>
                <a:latin typeface="Times New Roman" pitchFamily="18" charset="0"/>
                <a:cs typeface="Times New Roman" pitchFamily="18" charset="0"/>
              </a:rPr>
              <a:t>- ничек</a:t>
            </a:r>
            <a:r>
              <a:rPr lang="ba-RU" dirty="0" smtClean="0">
                <a:solidFill>
                  <a:schemeClr val="tx2"/>
                </a:solidFill>
                <a:latin typeface="Times New Roman" pitchFamily="18" charset="0"/>
                <a:cs typeface="Times New Roman" pitchFamily="18" charset="0"/>
              </a:rPr>
              <a:t> (нисек), </a:t>
            </a:r>
            <a:r>
              <a:rPr lang="ba-RU" b="1" dirty="0" smtClean="0">
                <a:solidFill>
                  <a:schemeClr val="tx2"/>
                </a:solidFill>
                <a:latin typeface="Times New Roman" pitchFamily="18" charset="0"/>
                <a:cs typeface="Times New Roman" pitchFamily="18" charset="0"/>
              </a:rPr>
              <a:t>мында</a:t>
            </a:r>
            <a:r>
              <a:rPr lang="ba-RU" dirty="0" smtClean="0">
                <a:solidFill>
                  <a:schemeClr val="tx2"/>
                </a:solidFill>
                <a:latin typeface="Times New Roman" pitchFamily="18" charset="0"/>
                <a:cs typeface="Times New Roman" pitchFamily="18" charset="0"/>
              </a:rPr>
              <a:t> (бында), </a:t>
            </a:r>
            <a:r>
              <a:rPr lang="ba-RU" b="1" dirty="0" smtClean="0">
                <a:solidFill>
                  <a:schemeClr val="tx2"/>
                </a:solidFill>
                <a:latin typeface="Times New Roman" pitchFamily="18" charset="0"/>
                <a:cs typeface="Times New Roman" pitchFamily="18" charset="0"/>
              </a:rPr>
              <a:t>безнеке мала</a:t>
            </a:r>
            <a:r>
              <a:rPr lang="ba-RU" dirty="0" smtClean="0">
                <a:solidFill>
                  <a:schemeClr val="tx2"/>
                </a:solidFill>
                <a:latin typeface="Times New Roman" pitchFamily="18" charset="0"/>
                <a:cs typeface="Times New Roman" pitchFamily="18" charset="0"/>
              </a:rPr>
              <a:t>й (беҙҙең малай), </a:t>
            </a:r>
            <a:r>
              <a:rPr lang="ba-RU" b="1" dirty="0" smtClean="0">
                <a:solidFill>
                  <a:schemeClr val="tx2"/>
                </a:solidFill>
                <a:latin typeface="Times New Roman" pitchFamily="18" charset="0"/>
                <a:cs typeface="Times New Roman" pitchFamily="18" charset="0"/>
              </a:rPr>
              <a:t>ҡайазыр</a:t>
            </a:r>
            <a:r>
              <a:rPr lang="ba-RU" dirty="0" smtClean="0">
                <a:solidFill>
                  <a:schemeClr val="tx2"/>
                </a:solidFill>
                <a:latin typeface="Times New Roman" pitchFamily="18" charset="0"/>
                <a:cs typeface="Times New Roman" pitchFamily="18" charset="0"/>
              </a:rPr>
              <a:t> (ҡайҙалыр); </a:t>
            </a:r>
          </a:p>
          <a:p>
            <a:r>
              <a:rPr lang="ba-RU" b="1" dirty="0" smtClean="0">
                <a:solidFill>
                  <a:schemeClr val="tx2"/>
                </a:solidFill>
                <a:latin typeface="Times New Roman" pitchFamily="18" charset="0"/>
                <a:cs typeface="Times New Roman" pitchFamily="18" charset="0"/>
              </a:rPr>
              <a:t>- балаҙа</a:t>
            </a:r>
            <a:r>
              <a:rPr lang="ba-RU" dirty="0" smtClean="0">
                <a:solidFill>
                  <a:schemeClr val="tx2"/>
                </a:solidFill>
                <a:latin typeface="Times New Roman" pitchFamily="18" charset="0"/>
                <a:cs typeface="Times New Roman" pitchFamily="18" charset="0"/>
              </a:rPr>
              <a:t> (балала), </a:t>
            </a:r>
            <a:r>
              <a:rPr lang="ba-RU" b="1" dirty="0" smtClean="0">
                <a:solidFill>
                  <a:schemeClr val="tx2"/>
                </a:solidFill>
                <a:latin typeface="Times New Roman" pitchFamily="18" charset="0"/>
                <a:cs typeface="Times New Roman" pitchFamily="18" charset="0"/>
              </a:rPr>
              <a:t>балаҙан</a:t>
            </a:r>
            <a:r>
              <a:rPr lang="ba-RU" dirty="0" smtClean="0">
                <a:solidFill>
                  <a:schemeClr val="tx2"/>
                </a:solidFill>
                <a:latin typeface="Times New Roman" pitchFamily="18" charset="0"/>
                <a:cs typeface="Times New Roman" pitchFamily="18" charset="0"/>
              </a:rPr>
              <a:t> (баланан); </a:t>
            </a:r>
            <a:r>
              <a:rPr lang="ba-RU" b="1" dirty="0" smtClean="0">
                <a:solidFill>
                  <a:schemeClr val="tx2"/>
                </a:solidFill>
                <a:latin typeface="Times New Roman" pitchFamily="18" charset="0"/>
                <a:cs typeface="Times New Roman" pitchFamily="18" charset="0"/>
              </a:rPr>
              <a:t>соңортон</a:t>
            </a:r>
            <a:r>
              <a:rPr lang="ba-RU" dirty="0" smtClean="0">
                <a:solidFill>
                  <a:schemeClr val="tx2"/>
                </a:solidFill>
                <a:latin typeface="Times New Roman" pitchFamily="18" charset="0"/>
                <a:cs typeface="Times New Roman" pitchFamily="18" charset="0"/>
              </a:rPr>
              <a:t> (hуңыраҡ); </a:t>
            </a:r>
          </a:p>
          <a:p>
            <a:r>
              <a:rPr lang="ba-RU" b="1" dirty="0" smtClean="0">
                <a:solidFill>
                  <a:schemeClr val="tx2"/>
                </a:solidFill>
                <a:latin typeface="Times New Roman" pitchFamily="18" charset="0"/>
                <a:cs typeface="Times New Roman" pitchFamily="18" charset="0"/>
              </a:rPr>
              <a:t>- сөйләшмәй</a:t>
            </a:r>
            <a:r>
              <a:rPr lang="ba-RU" dirty="0" smtClean="0">
                <a:solidFill>
                  <a:schemeClr val="tx2"/>
                </a:solidFill>
                <a:latin typeface="Times New Roman" pitchFamily="18" charset="0"/>
                <a:cs typeface="Times New Roman" pitchFamily="18" charset="0"/>
              </a:rPr>
              <a:t> (hөйләшмәй),  </a:t>
            </a:r>
            <a:r>
              <a:rPr lang="ba-RU" b="1" dirty="0" smtClean="0">
                <a:solidFill>
                  <a:schemeClr val="tx2"/>
                </a:solidFill>
                <a:latin typeface="Times New Roman" pitchFamily="18" charset="0"/>
                <a:cs typeface="Times New Roman" pitchFamily="18" charset="0"/>
              </a:rPr>
              <a:t>ирешенеү</a:t>
            </a:r>
            <a:r>
              <a:rPr lang="ba-RU" dirty="0" smtClean="0">
                <a:solidFill>
                  <a:schemeClr val="tx2"/>
                </a:solidFill>
                <a:latin typeface="Times New Roman" pitchFamily="18" charset="0"/>
                <a:cs typeface="Times New Roman" pitchFamily="18" charset="0"/>
              </a:rPr>
              <a:t> (үсегеү), </a:t>
            </a:r>
            <a:r>
              <a:rPr lang="ba-RU" b="1" dirty="0" smtClean="0">
                <a:solidFill>
                  <a:schemeClr val="tx2"/>
                </a:solidFill>
                <a:latin typeface="Times New Roman" pitchFamily="18" charset="0"/>
                <a:cs typeface="Times New Roman" pitchFamily="18" charset="0"/>
              </a:rPr>
              <a:t>алың</a:t>
            </a:r>
            <a:r>
              <a:rPr lang="ba-RU" dirty="0" smtClean="0">
                <a:solidFill>
                  <a:schemeClr val="tx2"/>
                </a:solidFill>
                <a:latin typeface="Times New Roman" pitchFamily="18" charset="0"/>
                <a:cs typeface="Times New Roman" pitchFamily="18" charset="0"/>
              </a:rPr>
              <a:t> (алығыҙ), </a:t>
            </a:r>
            <a:r>
              <a:rPr lang="ba-RU" b="1" dirty="0" smtClean="0">
                <a:solidFill>
                  <a:schemeClr val="tx2"/>
                </a:solidFill>
                <a:latin typeface="Times New Roman" pitchFamily="18" charset="0"/>
                <a:cs typeface="Times New Roman" pitchFamily="18" charset="0"/>
              </a:rPr>
              <a:t>йөрөң</a:t>
            </a:r>
            <a:r>
              <a:rPr lang="ba-RU" dirty="0" smtClean="0">
                <a:solidFill>
                  <a:schemeClr val="tx2"/>
                </a:solidFill>
                <a:latin typeface="Times New Roman" pitchFamily="18" charset="0"/>
                <a:cs typeface="Times New Roman" pitchFamily="18" charset="0"/>
              </a:rPr>
              <a:t> (йөрөгөҙ), </a:t>
            </a:r>
            <a:r>
              <a:rPr lang="ba-RU" b="1" dirty="0" smtClean="0">
                <a:solidFill>
                  <a:schemeClr val="tx2"/>
                </a:solidFill>
                <a:latin typeface="Times New Roman" pitchFamily="18" charset="0"/>
                <a:cs typeface="Times New Roman" pitchFamily="18" charset="0"/>
              </a:rPr>
              <a:t>аламысың</a:t>
            </a:r>
            <a:r>
              <a:rPr lang="ba-RU" dirty="0" smtClean="0">
                <a:solidFill>
                  <a:schemeClr val="tx2"/>
                </a:solidFill>
                <a:latin typeface="Times New Roman" pitchFamily="18" charset="0"/>
                <a:cs typeface="Times New Roman" pitchFamily="18" charset="0"/>
              </a:rPr>
              <a:t> (алаhыңмы), </a:t>
            </a:r>
            <a:r>
              <a:rPr lang="ba-RU" b="1" dirty="0" smtClean="0">
                <a:solidFill>
                  <a:schemeClr val="tx2"/>
                </a:solidFill>
                <a:latin typeface="Times New Roman" pitchFamily="18" charset="0"/>
                <a:cs typeface="Times New Roman" pitchFamily="18" charset="0"/>
              </a:rPr>
              <a:t>күрдем ич </a:t>
            </a:r>
            <a:r>
              <a:rPr lang="ba-RU" dirty="0" smtClean="0">
                <a:solidFill>
                  <a:schemeClr val="tx2"/>
                </a:solidFill>
                <a:latin typeface="Times New Roman" pitchFamily="18" charset="0"/>
                <a:cs typeface="Times New Roman" pitchFamily="18" charset="0"/>
              </a:rPr>
              <a:t>(күрҙем дә баhа), </a:t>
            </a:r>
            <a:r>
              <a:rPr lang="ba-RU" b="1" dirty="0" smtClean="0">
                <a:solidFill>
                  <a:schemeClr val="tx2"/>
                </a:solidFill>
                <a:latin typeface="Times New Roman" pitchFamily="18" charset="0"/>
                <a:cs typeface="Times New Roman" pitchFamily="18" charset="0"/>
              </a:rPr>
              <a:t>бәрәңге алып ята </a:t>
            </a:r>
            <a:r>
              <a:rPr lang="ba-RU" dirty="0" smtClean="0">
                <a:solidFill>
                  <a:schemeClr val="tx2"/>
                </a:solidFill>
                <a:latin typeface="Times New Roman" pitchFamily="18" charset="0"/>
                <a:cs typeface="Times New Roman" pitchFamily="18" charset="0"/>
              </a:rPr>
              <a:t>(бәрeңге ала), </a:t>
            </a:r>
            <a:r>
              <a:rPr lang="ba-RU" b="1" dirty="0" smtClean="0">
                <a:solidFill>
                  <a:schemeClr val="tx2"/>
                </a:solidFill>
                <a:latin typeface="Times New Roman" pitchFamily="18" charset="0"/>
                <a:cs typeface="Times New Roman" pitchFamily="18" charset="0"/>
              </a:rPr>
              <a:t>түшәм йыуыу өмәсе </a:t>
            </a:r>
            <a:r>
              <a:rPr lang="ba-RU" dirty="0" smtClean="0">
                <a:solidFill>
                  <a:schemeClr val="tx2"/>
                </a:solidFill>
                <a:latin typeface="Times New Roman" pitchFamily="18" charset="0"/>
                <a:cs typeface="Times New Roman" pitchFamily="18" charset="0"/>
              </a:rPr>
              <a:t>(өй эсен йыуыу) </a:t>
            </a:r>
            <a:endParaRPr lang="ru-RU"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1930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331640" y="555526"/>
            <a:ext cx="7056784" cy="3447098"/>
          </a:xfrm>
          <a:prstGeom prst="rect">
            <a:avLst/>
          </a:prstGeom>
          <a:noFill/>
        </p:spPr>
        <p:txBody>
          <a:bodyPr wrap="square" rtlCol="0">
            <a:spAutoFit/>
          </a:bodyPr>
          <a:lstStyle/>
          <a:p>
            <a:r>
              <a:rPr lang="ba-RU" sz="2000" i="1" dirty="0" smtClean="0">
                <a:solidFill>
                  <a:schemeClr val="tx2"/>
                </a:solidFill>
                <a:latin typeface="Times New Roman" pitchFamily="18" charset="0"/>
                <a:cs typeface="Times New Roman" pitchFamily="18" charset="0"/>
              </a:rPr>
              <a:t>Диалекталь фонетик hәм морфологик үҙенсәлектәрҙән сығып, ошондай hығымталар яhаныҡ:</a:t>
            </a:r>
            <a:endParaRPr lang="ru-RU" sz="2000" i="1" dirty="0" smtClean="0">
              <a:solidFill>
                <a:schemeClr val="tx2"/>
              </a:solidFill>
              <a:latin typeface="Times New Roman" pitchFamily="18" charset="0"/>
              <a:cs typeface="Times New Roman" pitchFamily="18" charset="0"/>
            </a:endParaRPr>
          </a:p>
          <a:p>
            <a:r>
              <a:rPr lang="ba-RU" sz="2000" dirty="0" smtClean="0">
                <a:solidFill>
                  <a:schemeClr val="tx2"/>
                </a:solidFill>
                <a:latin typeface="Times New Roman" pitchFamily="18" charset="0"/>
                <a:cs typeface="Times New Roman" pitchFamily="18" charset="0"/>
              </a:rPr>
              <a:t>1)  hөйләштe дөйөм төрки ч, с hаҡланған;</a:t>
            </a:r>
            <a:endParaRPr lang="ru-RU" sz="2000" dirty="0" smtClean="0">
              <a:solidFill>
                <a:schemeClr val="tx2"/>
              </a:solidFill>
              <a:latin typeface="Times New Roman" pitchFamily="18" charset="0"/>
              <a:cs typeface="Times New Roman" pitchFamily="18" charset="0"/>
            </a:endParaRPr>
          </a:p>
          <a:p>
            <a:r>
              <a:rPr lang="ba-RU" sz="2000" dirty="0" smtClean="0">
                <a:solidFill>
                  <a:schemeClr val="tx2"/>
                </a:solidFill>
                <a:latin typeface="Times New Roman" pitchFamily="18" charset="0"/>
                <a:cs typeface="Times New Roman" pitchFamily="18" charset="0"/>
              </a:rPr>
              <a:t>2)  төп башҡорт hүҙҙәрендә h өнө бөтөнләй юҡ тиерлек (иҫкәрмә: hәм, hауа);</a:t>
            </a:r>
            <a:endParaRPr lang="ru-RU" sz="2000" dirty="0" smtClean="0">
              <a:solidFill>
                <a:schemeClr val="tx2"/>
              </a:solidFill>
              <a:latin typeface="Times New Roman" pitchFamily="18" charset="0"/>
              <a:cs typeface="Times New Roman" pitchFamily="18" charset="0"/>
            </a:endParaRPr>
          </a:p>
          <a:p>
            <a:r>
              <a:rPr lang="ba-RU" sz="2000" dirty="0" smtClean="0">
                <a:solidFill>
                  <a:schemeClr val="tx2"/>
                </a:solidFill>
                <a:latin typeface="Times New Roman" pitchFamily="18" charset="0"/>
                <a:cs typeface="Times New Roman" pitchFamily="18" charset="0"/>
              </a:rPr>
              <a:t>3)  ҙ өнө ялғауҙарҙа асыҡ ишетелә, hүҙ аҙағында з-ға күсә;</a:t>
            </a:r>
            <a:endParaRPr lang="ru-RU" sz="2000" dirty="0" smtClean="0">
              <a:solidFill>
                <a:schemeClr val="tx2"/>
              </a:solidFill>
              <a:latin typeface="Times New Roman" pitchFamily="18" charset="0"/>
              <a:cs typeface="Times New Roman" pitchFamily="18" charset="0"/>
            </a:endParaRPr>
          </a:p>
          <a:p>
            <a:pPr lvl="0"/>
            <a:r>
              <a:rPr lang="ru-RU" sz="2000" dirty="0" smtClean="0">
                <a:solidFill>
                  <a:schemeClr val="tx2"/>
                </a:solidFill>
                <a:latin typeface="Times New Roman" pitchFamily="18" charset="0"/>
                <a:cs typeface="Times New Roman" pitchFamily="18" charset="0"/>
              </a:rPr>
              <a:t>4) </a:t>
            </a:r>
            <a:r>
              <a:rPr lang="ru-RU" sz="2000" dirty="0" err="1" smtClean="0">
                <a:solidFill>
                  <a:schemeClr val="tx2"/>
                </a:solidFill>
                <a:latin typeface="Times New Roman" pitchFamily="18" charset="0"/>
                <a:cs typeface="Times New Roman" pitchFamily="18" charset="0"/>
              </a:rPr>
              <a:t>алмаштар</a:t>
            </a:r>
            <a:r>
              <a:rPr lang="ru-RU" sz="2000" dirty="0" smtClean="0">
                <a:solidFill>
                  <a:schemeClr val="tx2"/>
                </a:solidFill>
                <a:latin typeface="Times New Roman" pitchFamily="18" charset="0"/>
                <a:cs typeface="Times New Roman" pitchFamily="18" charset="0"/>
              </a:rPr>
              <a:t> </a:t>
            </a:r>
            <a:r>
              <a:rPr lang="ba-RU" sz="2000" dirty="0" smtClean="0">
                <a:solidFill>
                  <a:schemeClr val="tx2"/>
                </a:solidFill>
                <a:latin typeface="Times New Roman" pitchFamily="18" charset="0"/>
                <a:cs typeface="Times New Roman" pitchFamily="18" charset="0"/>
              </a:rPr>
              <a:t>үҙ</a:t>
            </a:r>
            <a:r>
              <a:rPr lang="ru-RU" sz="2000" dirty="0" err="1" smtClean="0">
                <a:solidFill>
                  <a:schemeClr val="tx2"/>
                </a:solidFill>
                <a:latin typeface="Times New Roman" pitchFamily="18" charset="0"/>
                <a:cs typeface="Times New Roman" pitchFamily="18" charset="0"/>
              </a:rPr>
              <a:t>енс</a:t>
            </a:r>
            <a:r>
              <a:rPr lang="ba-RU" sz="2000" dirty="0" smtClean="0">
                <a:solidFill>
                  <a:schemeClr val="tx2"/>
                </a:solidFill>
                <a:latin typeface="Times New Roman" pitchFamily="18" charset="0"/>
                <a:cs typeface="Times New Roman" pitchFamily="18" charset="0"/>
              </a:rPr>
              <a:t>ә</a:t>
            </a:r>
            <a:r>
              <a:rPr lang="ru-RU" sz="2000" dirty="0" err="1" smtClean="0">
                <a:solidFill>
                  <a:schemeClr val="tx2"/>
                </a:solidFill>
                <a:latin typeface="Times New Roman" pitchFamily="18" charset="0"/>
                <a:cs typeface="Times New Roman" pitchFamily="18" charset="0"/>
              </a:rPr>
              <a:t>лекле</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безнеке</a:t>
            </a:r>
            <a:r>
              <a:rPr lang="ba-RU" sz="2000" dirty="0" smtClean="0">
                <a:solidFill>
                  <a:schemeClr val="tx2"/>
                </a:solidFill>
                <a:latin typeface="Times New Roman" pitchFamily="18" charset="0"/>
                <a:cs typeface="Times New Roman" pitchFamily="18" charset="0"/>
              </a:rPr>
              <a:t> – </a:t>
            </a:r>
            <a:r>
              <a:rPr lang="ru-RU" sz="2000" dirty="0" err="1" smtClean="0">
                <a:solidFill>
                  <a:schemeClr val="tx2"/>
                </a:solidFill>
                <a:latin typeface="Times New Roman" pitchFamily="18" charset="0"/>
                <a:cs typeface="Times New Roman" pitchFamily="18" charset="0"/>
              </a:rPr>
              <a:t>бе</a:t>
            </a:r>
            <a:r>
              <a:rPr lang="ba-RU" sz="2000" dirty="0" smtClean="0">
                <a:solidFill>
                  <a:schemeClr val="tx2"/>
                </a:solidFill>
                <a:latin typeface="Times New Roman" pitchFamily="18" charset="0"/>
                <a:cs typeface="Times New Roman" pitchFamily="18" charset="0"/>
              </a:rPr>
              <a:t>ҙҙ</a:t>
            </a:r>
            <a:r>
              <a:rPr lang="ru-RU" sz="2000" dirty="0" smtClean="0">
                <a:solidFill>
                  <a:schemeClr val="tx2"/>
                </a:solidFill>
                <a:latin typeface="Times New Roman" pitchFamily="18" charset="0"/>
                <a:cs typeface="Times New Roman" pitchFamily="18" charset="0"/>
              </a:rPr>
              <a:t>е</a:t>
            </a:r>
            <a:r>
              <a:rPr lang="ba-RU" sz="2000" dirty="0" smtClean="0">
                <a:solidFill>
                  <a:schemeClr val="tx2"/>
                </a:solidFill>
                <a:latin typeface="Times New Roman" pitchFamily="18" charset="0"/>
                <a:cs typeface="Times New Roman" pitchFamily="18" charset="0"/>
              </a:rPr>
              <a:t>ң</a:t>
            </a:r>
            <a:r>
              <a:rPr lang="ru-RU" sz="2000" dirty="0" smtClean="0">
                <a:solidFill>
                  <a:schemeClr val="tx2"/>
                </a:solidFill>
                <a:latin typeface="Times New Roman" pitchFamily="18" charset="0"/>
                <a:cs typeface="Times New Roman" pitchFamily="18" charset="0"/>
              </a:rPr>
              <a:t>);</a:t>
            </a:r>
          </a:p>
          <a:p>
            <a:pPr lvl="0"/>
            <a:r>
              <a:rPr lang="ru-RU" sz="2000" dirty="0" smtClean="0">
                <a:solidFill>
                  <a:schemeClr val="tx2"/>
                </a:solidFill>
                <a:latin typeface="Times New Roman" pitchFamily="18" charset="0"/>
                <a:cs typeface="Times New Roman" pitchFamily="18" charset="0"/>
              </a:rPr>
              <a:t>5) </a:t>
            </a:r>
            <a:r>
              <a:rPr lang="ru-RU" sz="2000" dirty="0" err="1" smtClean="0">
                <a:solidFill>
                  <a:schemeClr val="tx2"/>
                </a:solidFill>
                <a:latin typeface="Times New Roman" pitchFamily="18" charset="0"/>
                <a:cs typeface="Times New Roman" pitchFamily="18" charset="0"/>
              </a:rPr>
              <a:t>дауамлылы</a:t>
            </a:r>
            <a:r>
              <a:rPr lang="ba-RU" sz="2000" dirty="0" smtClean="0">
                <a:solidFill>
                  <a:schemeClr val="tx2"/>
                </a:solidFill>
                <a:latin typeface="Times New Roman" pitchFamily="18" charset="0"/>
                <a:cs typeface="Times New Roman" pitchFamily="18" charset="0"/>
              </a:rPr>
              <a:t>ҡ</a:t>
            </a:r>
            <a:r>
              <a:rPr lang="ru-RU" sz="2000" dirty="0" smtClean="0">
                <a:solidFill>
                  <a:schemeClr val="tx2"/>
                </a:solidFill>
                <a:latin typeface="Times New Roman" pitchFamily="18" charset="0"/>
                <a:cs typeface="Times New Roman" pitchFamily="18" charset="0"/>
              </a:rPr>
              <a:t>ты </a:t>
            </a:r>
            <a:r>
              <a:rPr lang="ru-RU" sz="2000" dirty="0" err="1" smtClean="0">
                <a:solidFill>
                  <a:schemeClr val="tx2"/>
                </a:solidFill>
                <a:latin typeface="Times New Roman" pitchFamily="18" charset="0"/>
                <a:cs typeface="Times New Roman" pitchFamily="18" charset="0"/>
              </a:rPr>
              <a:t>белдерг</a:t>
            </a:r>
            <a:r>
              <a:rPr lang="ba-RU" sz="2000" dirty="0" smtClean="0">
                <a:solidFill>
                  <a:schemeClr val="tx2"/>
                </a:solidFill>
                <a:latin typeface="Times New Roman" pitchFamily="18" charset="0"/>
                <a:cs typeface="Times New Roman" pitchFamily="18" charset="0"/>
              </a:rPr>
              <a:t>ә</a:t>
            </a:r>
            <a:r>
              <a:rPr lang="ru-RU" sz="2000" dirty="0" err="1" smtClean="0">
                <a:solidFill>
                  <a:schemeClr val="tx2"/>
                </a:solidFill>
                <a:latin typeface="Times New Roman" pitchFamily="18" charset="0"/>
                <a:cs typeface="Times New Roman" pitchFamily="18" charset="0"/>
              </a:rPr>
              <a:t>н</a:t>
            </a:r>
            <a:r>
              <a:rPr lang="ru-RU" sz="2000" dirty="0" smtClean="0">
                <a:solidFill>
                  <a:schemeClr val="tx2"/>
                </a:solidFill>
                <a:latin typeface="Times New Roman" pitchFamily="18" charset="0"/>
                <a:cs typeface="Times New Roman" pitchFamily="18" charset="0"/>
              </a:rPr>
              <a:t> </a:t>
            </a:r>
            <a:r>
              <a:rPr lang="ba-RU" sz="2000" dirty="0" smtClean="0">
                <a:solidFill>
                  <a:schemeClr val="tx2"/>
                </a:solidFill>
                <a:latin typeface="Times New Roman" pitchFamily="18" charset="0"/>
                <a:cs typeface="Times New Roman" pitchFamily="18" charset="0"/>
              </a:rPr>
              <a:t>ҡ</a:t>
            </a:r>
            <a:r>
              <a:rPr lang="ru-RU" sz="2000" dirty="0" err="1" smtClean="0">
                <a:solidFill>
                  <a:schemeClr val="tx2"/>
                </a:solidFill>
                <a:latin typeface="Times New Roman" pitchFamily="18" charset="0"/>
                <a:cs typeface="Times New Roman" pitchFamily="18" charset="0"/>
              </a:rPr>
              <a:t>ушма</a:t>
            </a:r>
            <a:r>
              <a:rPr lang="ru-RU" sz="2000" dirty="0" smtClean="0">
                <a:solidFill>
                  <a:schemeClr val="tx2"/>
                </a:solidFill>
                <a:latin typeface="Times New Roman" pitchFamily="18" charset="0"/>
                <a:cs typeface="Times New Roman" pitchFamily="18" charset="0"/>
              </a:rPr>
              <a:t> </a:t>
            </a:r>
            <a:r>
              <a:rPr lang="ba-RU" sz="2000" dirty="0" smtClean="0">
                <a:solidFill>
                  <a:schemeClr val="tx2"/>
                </a:solidFill>
                <a:latin typeface="Times New Roman" pitchFamily="18" charset="0"/>
                <a:cs typeface="Times New Roman" pitchFamily="18" charset="0"/>
              </a:rPr>
              <a:t>ҡ</a:t>
            </a:r>
            <a:r>
              <a:rPr lang="ru-RU" sz="2000" dirty="0" err="1" smtClean="0">
                <a:solidFill>
                  <a:schemeClr val="tx2"/>
                </a:solidFill>
                <a:latin typeface="Times New Roman" pitchFamily="18" charset="0"/>
                <a:cs typeface="Times New Roman" pitchFamily="18" charset="0"/>
              </a:rPr>
              <a:t>ылымдар</a:t>
            </a:r>
            <a:r>
              <a:rPr lang="ru-RU" sz="2000" dirty="0" smtClean="0">
                <a:solidFill>
                  <a:schemeClr val="tx2"/>
                </a:solidFill>
                <a:latin typeface="Times New Roman" pitchFamily="18" charset="0"/>
                <a:cs typeface="Times New Roman" pitchFamily="18" charset="0"/>
              </a:rPr>
              <a:t> </a:t>
            </a:r>
            <a:r>
              <a:rPr lang="ba-RU" sz="2000" dirty="0" smtClean="0">
                <a:solidFill>
                  <a:schemeClr val="tx2"/>
                </a:solidFill>
                <a:latin typeface="Times New Roman" pitchFamily="18" charset="0"/>
                <a:cs typeface="Times New Roman" pitchFamily="18" charset="0"/>
              </a:rPr>
              <a:t>өҫ</a:t>
            </a:r>
            <a:r>
              <a:rPr lang="ru-RU" sz="2000" dirty="0" smtClean="0">
                <a:solidFill>
                  <a:schemeClr val="tx2"/>
                </a:solidFill>
                <a:latin typeface="Times New Roman" pitchFamily="18" charset="0"/>
                <a:cs typeface="Times New Roman" pitchFamily="18" charset="0"/>
              </a:rPr>
              <a:t>т</a:t>
            </a:r>
            <a:r>
              <a:rPr lang="ba-RU" sz="2000" dirty="0" smtClean="0">
                <a:solidFill>
                  <a:schemeClr val="tx2"/>
                </a:solidFill>
                <a:latin typeface="Times New Roman" pitchFamily="18" charset="0"/>
                <a:cs typeface="Times New Roman" pitchFamily="18" charset="0"/>
              </a:rPr>
              <a:t>ө</a:t>
            </a:r>
            <a:r>
              <a:rPr lang="ru-RU" sz="2000" dirty="0" err="1" smtClean="0">
                <a:solidFill>
                  <a:schemeClr val="tx2"/>
                </a:solidFill>
                <a:latin typeface="Times New Roman" pitchFamily="18" charset="0"/>
                <a:cs typeface="Times New Roman" pitchFamily="18" charset="0"/>
              </a:rPr>
              <a:t>нл</a:t>
            </a:r>
            <a:r>
              <a:rPr lang="ba-RU" sz="2000" dirty="0" smtClean="0">
                <a:solidFill>
                  <a:schemeClr val="tx2"/>
                </a:solidFill>
                <a:latin typeface="Times New Roman" pitchFamily="18" charset="0"/>
                <a:cs typeface="Times New Roman" pitchFamily="18" charset="0"/>
              </a:rPr>
              <a:t>ө</a:t>
            </a:r>
            <a:r>
              <a:rPr lang="ru-RU" sz="2000" dirty="0" smtClean="0">
                <a:solidFill>
                  <a:schemeClr val="tx2"/>
                </a:solidFill>
                <a:latin typeface="Times New Roman" pitchFamily="18" charset="0"/>
                <a:cs typeface="Times New Roman" pitchFamily="18" charset="0"/>
              </a:rPr>
              <a:t>к </a:t>
            </a:r>
            <a:r>
              <a:rPr lang="ru-RU" sz="2000" dirty="0" err="1" smtClean="0">
                <a:solidFill>
                  <a:schemeClr val="tx2"/>
                </a:solidFill>
                <a:latin typeface="Times New Roman" pitchFamily="18" charset="0"/>
                <a:cs typeface="Times New Roman" pitchFamily="18" charset="0"/>
              </a:rPr>
              <a:t>ит</a:t>
            </a:r>
            <a:r>
              <a:rPr lang="ba-RU"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a:t>
            </a:r>
          </a:p>
          <a:p>
            <a:pPr lvl="0"/>
            <a:r>
              <a:rPr lang="ru-RU" sz="2000" dirty="0" smtClean="0">
                <a:solidFill>
                  <a:schemeClr val="tx2"/>
                </a:solidFill>
                <a:latin typeface="Times New Roman" pitchFamily="18" charset="0"/>
                <a:cs typeface="Times New Roman" pitchFamily="18" charset="0"/>
              </a:rPr>
              <a:t>6) </a:t>
            </a:r>
            <a:r>
              <a:rPr lang="ru-RU" sz="2000" dirty="0" err="1" smtClean="0">
                <a:solidFill>
                  <a:schemeClr val="tx2"/>
                </a:solidFill>
                <a:latin typeface="Times New Roman" pitchFamily="18" charset="0"/>
                <a:cs typeface="Times New Roman" pitchFamily="18" charset="0"/>
              </a:rPr>
              <a:t>h</a:t>
            </a:r>
            <a:r>
              <a:rPr lang="ba-RU" sz="2000" dirty="0" smtClean="0">
                <a:solidFill>
                  <a:schemeClr val="tx2"/>
                </a:solidFill>
                <a:latin typeface="Times New Roman" pitchFamily="18" charset="0"/>
                <a:cs typeface="Times New Roman" pitchFamily="18" charset="0"/>
              </a:rPr>
              <a:t>ө</a:t>
            </a:r>
            <a:r>
              <a:rPr lang="ru-RU" sz="2000" dirty="0" err="1" smtClean="0">
                <a:solidFill>
                  <a:schemeClr val="tx2"/>
                </a:solidFill>
                <a:latin typeface="Times New Roman" pitchFamily="18" charset="0"/>
                <a:cs typeface="Times New Roman" pitchFamily="18" charset="0"/>
              </a:rPr>
              <a:t>йл</a:t>
            </a:r>
            <a:r>
              <a:rPr lang="ba-RU" sz="2000" dirty="0" smtClean="0">
                <a:solidFill>
                  <a:schemeClr val="tx2"/>
                </a:solidFill>
                <a:latin typeface="Times New Roman" pitchFamily="18" charset="0"/>
                <a:cs typeface="Times New Roman" pitchFamily="18" charset="0"/>
              </a:rPr>
              <a:t>әү</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теленд</a:t>
            </a:r>
            <a:r>
              <a:rPr lang="ba-RU"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 сингармонизм к</a:t>
            </a:r>
            <a:r>
              <a:rPr lang="ba-RU" sz="2000" dirty="0" smtClean="0">
                <a:solidFill>
                  <a:schemeClr val="tx2"/>
                </a:solidFill>
                <a:latin typeface="Times New Roman" pitchFamily="18" charset="0"/>
                <a:cs typeface="Times New Roman" pitchFamily="18" charset="0"/>
              </a:rPr>
              <a:t>үҙә</a:t>
            </a:r>
            <a:r>
              <a:rPr lang="ru-RU" sz="2000" dirty="0" smtClean="0">
                <a:solidFill>
                  <a:schemeClr val="tx2"/>
                </a:solidFill>
                <a:latin typeface="Times New Roman" pitchFamily="18" charset="0"/>
                <a:cs typeface="Times New Roman" pitchFamily="18" charset="0"/>
              </a:rPr>
              <a:t>тел</a:t>
            </a:r>
            <a:r>
              <a:rPr lang="ba-RU" sz="2000" dirty="0" smtClean="0">
                <a:solidFill>
                  <a:schemeClr val="tx2"/>
                </a:solidFill>
                <a:latin typeface="Times New Roman" pitchFamily="18" charset="0"/>
                <a:cs typeface="Times New Roman" pitchFamily="18" charset="0"/>
              </a:rPr>
              <a:t>ә</a:t>
            </a:r>
            <a:r>
              <a:rPr lang="ru-RU" sz="2000" dirty="0" smtClean="0">
                <a:solidFill>
                  <a:schemeClr val="tx2"/>
                </a:solidFill>
                <a:latin typeface="Times New Roman" pitchFamily="18" charset="0"/>
                <a:cs typeface="Times New Roman" pitchFamily="18" charset="0"/>
              </a:rPr>
              <a:t> (</a:t>
            </a:r>
            <a:r>
              <a:rPr lang="ba-RU" sz="2000" dirty="0" smtClean="0">
                <a:solidFill>
                  <a:schemeClr val="tx2"/>
                </a:solidFill>
                <a:latin typeface="Times New Roman" pitchFamily="18" charset="0"/>
                <a:cs typeface="Times New Roman" pitchFamily="18" charset="0"/>
              </a:rPr>
              <a:t>ғө</a:t>
            </a:r>
            <a:r>
              <a:rPr lang="ru-RU" sz="2000" dirty="0" smtClean="0">
                <a:solidFill>
                  <a:schemeClr val="tx2"/>
                </a:solidFill>
                <a:latin typeface="Times New Roman" pitchFamily="18" charset="0"/>
                <a:cs typeface="Times New Roman" pitchFamily="18" charset="0"/>
              </a:rPr>
              <a:t>м</a:t>
            </a:r>
            <a:r>
              <a:rPr lang="ba-RU" sz="2000" dirty="0" smtClean="0">
                <a:solidFill>
                  <a:schemeClr val="tx2"/>
                </a:solidFill>
                <a:latin typeface="Times New Roman" pitchFamily="18" charset="0"/>
                <a:cs typeface="Times New Roman" pitchFamily="18" charset="0"/>
              </a:rPr>
              <a:t>ө</a:t>
            </a:r>
            <a:r>
              <a:rPr lang="ru-RU" sz="2000" dirty="0" err="1" smtClean="0">
                <a:solidFill>
                  <a:schemeClr val="tx2"/>
                </a:solidFill>
                <a:latin typeface="Times New Roman" pitchFamily="18" charset="0"/>
                <a:cs typeface="Times New Roman" pitchFamily="18" charset="0"/>
              </a:rPr>
              <a:t>р</a:t>
            </a:r>
            <a:r>
              <a:rPr lang="ru-RU" sz="2000" dirty="0" smtClean="0">
                <a:solidFill>
                  <a:schemeClr val="tx2"/>
                </a:solidFill>
                <a:latin typeface="Times New Roman" pitchFamily="18" charset="0"/>
                <a:cs typeface="Times New Roman" pitchFamily="18" charset="0"/>
              </a:rPr>
              <a:t>, соло (</a:t>
            </a:r>
            <a:r>
              <a:rPr lang="ru-RU" sz="2000" dirty="0" err="1" smtClean="0">
                <a:solidFill>
                  <a:schemeClr val="tx2"/>
                </a:solidFill>
                <a:latin typeface="Times New Roman" pitchFamily="18" charset="0"/>
                <a:cs typeface="Times New Roman" pitchFamily="18" charset="0"/>
              </a:rPr>
              <a:t>hоло</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йомро</a:t>
            </a:r>
            <a:r>
              <a:rPr lang="ru-RU" sz="2000" dirty="0" smtClean="0">
                <a:solidFill>
                  <a:schemeClr val="tx2"/>
                </a:solidFill>
                <a:latin typeface="Times New Roman" pitchFamily="18" charset="0"/>
                <a:cs typeface="Times New Roman" pitchFamily="18" charset="0"/>
              </a:rPr>
              <a:t>, </a:t>
            </a:r>
            <a:r>
              <a:rPr lang="ru-RU" sz="2000" dirty="0" err="1" smtClean="0">
                <a:solidFill>
                  <a:schemeClr val="tx2"/>
                </a:solidFill>
                <a:latin typeface="Times New Roman" pitchFamily="18" charset="0"/>
                <a:cs typeface="Times New Roman" pitchFamily="18" charset="0"/>
              </a:rPr>
              <a:t>тормош</a:t>
            </a:r>
            <a:r>
              <a:rPr lang="ru-RU" sz="2000" dirty="0" smtClean="0">
                <a:solidFill>
                  <a:schemeClr val="tx2"/>
                </a:solidFill>
                <a:latin typeface="Times New Roman" pitchFamily="18" charset="0"/>
                <a:cs typeface="Times New Roman" pitchFamily="18" charset="0"/>
              </a:rPr>
              <a:t>, болот) </a:t>
            </a:r>
            <a:r>
              <a:rPr lang="ru-RU" sz="2000" dirty="0" err="1" smtClean="0">
                <a:solidFill>
                  <a:schemeClr val="tx2"/>
                </a:solidFill>
                <a:latin typeface="Times New Roman" pitchFamily="18" charset="0"/>
                <a:cs typeface="Times New Roman" pitchFamily="18" charset="0"/>
              </a:rPr>
              <a:t>h.б</a:t>
            </a:r>
            <a:r>
              <a:rPr lang="ru-RU" sz="2000" dirty="0" smtClean="0">
                <a:solidFill>
                  <a:schemeClr val="tx2"/>
                </a:solidFill>
                <a:latin typeface="Times New Roman" pitchFamily="18" charset="0"/>
                <a:cs typeface="Times New Roman" pitchFamily="18" charset="0"/>
              </a:rPr>
              <a:t>.</a:t>
            </a:r>
          </a:p>
          <a:p>
            <a:endParaRPr lang="ru-RU" dirty="0"/>
          </a:p>
        </p:txBody>
      </p:sp>
    </p:spTree>
    <p:extLst>
      <p:ext uri="{BB962C8B-B14F-4D97-AF65-F5344CB8AC3E}">
        <p14:creationId xmlns="" xmlns:p14="http://schemas.microsoft.com/office/powerpoint/2010/main" val="171930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259632" y="339502"/>
            <a:ext cx="7056784" cy="4247317"/>
          </a:xfrm>
          <a:prstGeom prst="rect">
            <a:avLst/>
          </a:prstGeom>
          <a:noFill/>
        </p:spPr>
        <p:txBody>
          <a:bodyPr wrap="square" rtlCol="0">
            <a:spAutoFit/>
          </a:bodyPr>
          <a:lstStyle/>
          <a:p>
            <a:r>
              <a:rPr lang="ru-RU" dirty="0" err="1" smtClean="0">
                <a:solidFill>
                  <a:schemeClr val="tx2"/>
                </a:solidFill>
                <a:latin typeface="Times New Roman" pitchFamily="18" charset="0"/>
                <a:cs typeface="Times New Roman" pitchFamily="18" charset="0"/>
              </a:rPr>
              <a:t>Лексик</a:t>
            </a:r>
            <a:r>
              <a:rPr lang="ru-RU"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үҙ</a:t>
            </a:r>
            <a:r>
              <a:rPr lang="ru-RU" dirty="0" err="1" smtClean="0">
                <a:solidFill>
                  <a:schemeClr val="tx2"/>
                </a:solidFill>
                <a:latin typeface="Times New Roman" pitchFamily="18" charset="0"/>
                <a:cs typeface="Times New Roman" pitchFamily="18" charset="0"/>
              </a:rPr>
              <a:t>енс</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лект</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рг</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килг</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нд</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бында</a:t>
            </a:r>
            <a:r>
              <a:rPr lang="ba-RU" dirty="0" smtClean="0">
                <a:solidFill>
                  <a:schemeClr val="tx2"/>
                </a:solidFill>
                <a:latin typeface="Times New Roman" pitchFamily="18" charset="0"/>
                <a:cs typeface="Times New Roman" pitchFamily="18" charset="0"/>
              </a:rPr>
              <a:t>ғ</a:t>
            </a:r>
            <a:r>
              <a:rPr lang="ru-RU" dirty="0" err="1" smtClean="0">
                <a:solidFill>
                  <a:schemeClr val="tx2"/>
                </a:solidFill>
                <a:latin typeface="Times New Roman" pitchFamily="18" charset="0"/>
                <a:cs typeface="Times New Roman" pitchFamily="18" charset="0"/>
              </a:rPr>
              <a:t>ы</a:t>
            </a:r>
            <a:r>
              <a:rPr lang="ru-RU" dirty="0" smtClean="0">
                <a:solidFill>
                  <a:schemeClr val="tx2"/>
                </a:solidFill>
                <a:latin typeface="Times New Roman" pitchFamily="18" charset="0"/>
                <a:cs typeface="Times New Roman" pitchFamily="18" charset="0"/>
              </a:rPr>
              <a:t> к</a:t>
            </a:r>
            <a:r>
              <a:rPr lang="ba-RU" dirty="0" smtClean="0">
                <a:solidFill>
                  <a:schemeClr val="tx2"/>
                </a:solidFill>
                <a:latin typeface="Times New Roman" pitchFamily="18" charset="0"/>
                <a:cs typeface="Times New Roman" pitchFamily="18" charset="0"/>
              </a:rPr>
              <a:t>ү</a:t>
            </a:r>
            <a:r>
              <a:rPr lang="ru-RU" dirty="0" err="1" smtClean="0">
                <a:solidFill>
                  <a:schemeClr val="tx2"/>
                </a:solidFill>
                <a:latin typeface="Times New Roman" pitchFamily="18" charset="0"/>
                <a:cs typeface="Times New Roman" pitchFamily="18" charset="0"/>
              </a:rPr>
              <a:t>п</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h</a:t>
            </a:r>
            <a:r>
              <a:rPr lang="ba-RU" dirty="0" smtClean="0">
                <a:solidFill>
                  <a:schemeClr val="tx2"/>
                </a:solidFill>
                <a:latin typeface="Times New Roman" pitchFamily="18" charset="0"/>
                <a:cs typeface="Times New Roman" pitchFamily="18" charset="0"/>
              </a:rPr>
              <a:t>үҙҙә</a:t>
            </a:r>
            <a:r>
              <a:rPr lang="ru-RU" dirty="0" err="1" smtClean="0">
                <a:solidFill>
                  <a:schemeClr val="tx2"/>
                </a:solidFill>
                <a:latin typeface="Times New Roman" pitchFamily="18" charset="0"/>
                <a:cs typeface="Times New Roman" pitchFamily="18" charset="0"/>
              </a:rPr>
              <a:t>р</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д</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ө</a:t>
            </a:r>
            <a:r>
              <a:rPr lang="ru-RU" dirty="0" smtClean="0">
                <a:solidFill>
                  <a:schemeClr val="tx2"/>
                </a:solidFill>
                <a:latin typeface="Times New Roman" pitchFamily="18" charset="0"/>
                <a:cs typeface="Times New Roman" pitchFamily="18" charset="0"/>
              </a:rPr>
              <a:t>м баш</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орт </a:t>
            </a:r>
            <a:r>
              <a:rPr lang="ru-RU" dirty="0" err="1" smtClean="0">
                <a:solidFill>
                  <a:schemeClr val="tx2"/>
                </a:solidFill>
                <a:latin typeface="Times New Roman" pitchFamily="18" charset="0"/>
                <a:cs typeface="Times New Roman" pitchFamily="18" charset="0"/>
              </a:rPr>
              <a:t>телен</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хас</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булыуы</a:t>
            </a:r>
            <a:r>
              <a:rPr lang="ru-RU" dirty="0" smtClean="0">
                <a:solidFill>
                  <a:schemeClr val="tx2"/>
                </a:solidFill>
                <a:latin typeface="Times New Roman" pitchFamily="18" charset="0"/>
                <a:cs typeface="Times New Roman" pitchFamily="18" charset="0"/>
              </a:rPr>
              <a:t> асы</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ланды.</a:t>
            </a:r>
          </a:p>
          <a:p>
            <a:endParaRPr lang="ru-RU" dirty="0" smtClean="0">
              <a:solidFill>
                <a:schemeClr val="tx2"/>
              </a:solidFill>
              <a:latin typeface="Times New Roman" pitchFamily="18" charset="0"/>
              <a:cs typeface="Times New Roman" pitchFamily="18" charset="0"/>
            </a:endParaRPr>
          </a:p>
          <a:p>
            <a:pPr algn="ctr"/>
            <a:r>
              <a:rPr lang="ru-RU" dirty="0" smtClean="0">
                <a:solidFill>
                  <a:schemeClr val="tx2"/>
                </a:solidFill>
                <a:latin typeface="Times New Roman" pitchFamily="18" charset="0"/>
                <a:cs typeface="Times New Roman" pitchFamily="18" charset="0"/>
              </a:rPr>
              <a:t>Ми</a:t>
            </a:r>
            <a:r>
              <a:rPr lang="ba-RU" dirty="0" smtClean="0">
                <a:solidFill>
                  <a:schemeClr val="tx2"/>
                </a:solidFill>
                <a:latin typeface="Times New Roman" pitchFamily="18" charset="0"/>
                <a:cs typeface="Times New Roman" pitchFamily="18" charset="0"/>
              </a:rPr>
              <a:t>ҫ</a:t>
            </a:r>
            <a:r>
              <a:rPr lang="ru-RU" dirty="0" err="1" smtClean="0">
                <a:solidFill>
                  <a:schemeClr val="tx2"/>
                </a:solidFill>
                <a:latin typeface="Times New Roman" pitchFamily="18" charset="0"/>
                <a:cs typeface="Times New Roman" pitchFamily="18" charset="0"/>
              </a:rPr>
              <a:t>алдар</a:t>
            </a:r>
            <a:r>
              <a:rPr lang="ru-RU" dirty="0" smtClean="0">
                <a:solidFill>
                  <a:schemeClr val="tx2"/>
                </a:solidFill>
                <a:latin typeface="Times New Roman" pitchFamily="18" charset="0"/>
                <a:cs typeface="Times New Roman" pitchFamily="18" charset="0"/>
              </a:rPr>
              <a:t>: </a:t>
            </a:r>
            <a:r>
              <a:rPr lang="ru-RU" b="1" u="sng" dirty="0" smtClean="0">
                <a:solidFill>
                  <a:schemeClr val="tx2"/>
                </a:solidFill>
                <a:latin typeface="Times New Roman" pitchFamily="18" charset="0"/>
                <a:cs typeface="Times New Roman" pitchFamily="18" charset="0"/>
              </a:rPr>
              <a:t>ин</a:t>
            </a:r>
            <a:r>
              <a:rPr lang="ba-RU" b="1" u="sng" dirty="0" smtClean="0">
                <a:solidFill>
                  <a:schemeClr val="tx2"/>
                </a:solidFill>
                <a:latin typeface="Times New Roman" pitchFamily="18" charset="0"/>
                <a:cs typeface="Times New Roman" pitchFamily="18" charset="0"/>
              </a:rPr>
              <a:t>ә</a:t>
            </a:r>
            <a:r>
              <a:rPr lang="ru-RU" b="1" u="sng" dirty="0" err="1" smtClean="0">
                <a:solidFill>
                  <a:schemeClr val="tx2"/>
                </a:solidFill>
                <a:latin typeface="Times New Roman" pitchFamily="18" charset="0"/>
                <a:cs typeface="Times New Roman" pitchFamily="18" charset="0"/>
              </a:rPr>
              <a:t>й</a:t>
            </a:r>
            <a:r>
              <a:rPr lang="ru-RU"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с</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a:t>
            </a:r>
            <a:r>
              <a:rPr lang="ru-RU" dirty="0" smtClean="0">
                <a:solidFill>
                  <a:schemeClr val="tx2"/>
                </a:solidFill>
                <a:latin typeface="Times New Roman" pitchFamily="18" charset="0"/>
                <a:cs typeface="Times New Roman" pitchFamily="18" charset="0"/>
              </a:rPr>
              <a:t>), </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тeй</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 </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т</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атай</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зурин</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 зурн</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 </a:t>
            </a:r>
            <a:r>
              <a:rPr lang="ru-RU" b="1" u="sng" dirty="0" err="1" smtClean="0">
                <a:solidFill>
                  <a:schemeClr val="tx2"/>
                </a:solidFill>
                <a:latin typeface="Times New Roman" pitchFamily="18" charset="0"/>
                <a:cs typeface="Times New Roman" pitchFamily="18" charset="0"/>
              </a:rPr>
              <a:t>н</a:t>
            </a:r>
            <a:r>
              <a:rPr lang="ba-RU" b="1" u="sng" dirty="0" smtClean="0">
                <a:solidFill>
                  <a:schemeClr val="tx2"/>
                </a:solidFill>
                <a:latin typeface="Times New Roman" pitchFamily="18" charset="0"/>
                <a:cs typeface="Times New Roman" pitchFamily="18" charset="0"/>
              </a:rPr>
              <a:t>ә</a:t>
            </a:r>
            <a:r>
              <a:rPr lang="ru-RU" b="1" u="sng" dirty="0" err="1" smtClean="0">
                <a:solidFill>
                  <a:schemeClr val="tx2"/>
                </a:solidFill>
                <a:latin typeface="Times New Roman" pitchFamily="18" charset="0"/>
                <a:cs typeface="Times New Roman" pitchFamily="18" charset="0"/>
              </a:rPr>
              <a:t>нeй</a:t>
            </a:r>
            <a:r>
              <a:rPr lang="ru-RU" b="1" dirty="0" smtClean="0">
                <a:solidFill>
                  <a:schemeClr val="tx2"/>
                </a:solidFill>
                <a:latin typeface="Times New Roman" pitchFamily="18" charset="0"/>
                <a:cs typeface="Times New Roman" pitchFamily="18" charset="0"/>
              </a:rPr>
              <a:t> / </a:t>
            </a:r>
            <a:r>
              <a:rPr lang="ru-RU" b="1" dirty="0" err="1" smtClean="0">
                <a:solidFill>
                  <a:schemeClr val="tx2"/>
                </a:solidFill>
                <a:latin typeface="Times New Roman" pitchFamily="18" charset="0"/>
                <a:cs typeface="Times New Roman" pitchFamily="18" charset="0"/>
              </a:rPr>
              <a:t>н</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н</a:t>
            </a:r>
            <a:r>
              <a:rPr lang="ba-RU" b="1" dirty="0" smtClean="0">
                <a:solidFill>
                  <a:schemeClr val="tx2"/>
                </a:solidFill>
                <a:latin typeface="Times New Roman" pitchFamily="18" charset="0"/>
                <a:cs typeface="Times New Roman" pitchFamily="18" charset="0"/>
              </a:rPr>
              <a:t>әү</a:t>
            </a:r>
            <a:r>
              <a:rPr lang="ru-RU" b="1" dirty="0" smtClean="0">
                <a:solidFill>
                  <a:schemeClr val="tx2"/>
                </a:solidFill>
                <a:latin typeface="Times New Roman" pitchFamily="18" charset="0"/>
                <a:cs typeface="Times New Roman" pitchFamily="18" charset="0"/>
              </a:rPr>
              <a:t> / </a:t>
            </a:r>
            <a:r>
              <a:rPr lang="ba-RU" b="1" dirty="0" smtClean="0">
                <a:solidFill>
                  <a:schemeClr val="tx2"/>
                </a:solidFill>
                <a:latin typeface="Times New Roman" pitchFamily="18" charset="0"/>
                <a:cs typeface="Times New Roman" pitchFamily="18" charset="0"/>
              </a:rPr>
              <a:t>ҡ</a:t>
            </a:r>
            <a:r>
              <a:rPr lang="ru-RU" b="1" dirty="0" err="1" smtClean="0">
                <a:solidFill>
                  <a:schemeClr val="tx2"/>
                </a:solidFill>
                <a:latin typeface="Times New Roman" pitchFamily="18" charset="0"/>
                <a:cs typeface="Times New Roman" pitchFamily="18" charset="0"/>
              </a:rPr>
              <a:t>артн</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 </a:t>
            </a:r>
            <a:r>
              <a:rPr lang="ba-RU" b="1" dirty="0" smtClean="0">
                <a:solidFill>
                  <a:schemeClr val="tx2"/>
                </a:solidFill>
                <a:latin typeface="Times New Roman" pitchFamily="18" charset="0"/>
                <a:cs typeface="Times New Roman" pitchFamily="18" charset="0"/>
              </a:rPr>
              <a:t>ҡ</a:t>
            </a:r>
            <a:r>
              <a:rPr lang="ru-RU" b="1" dirty="0" err="1" smtClean="0">
                <a:solidFill>
                  <a:schemeClr val="tx2"/>
                </a:solidFill>
                <a:latin typeface="Times New Roman" pitchFamily="18" charset="0"/>
                <a:cs typeface="Times New Roman" pitchFamily="18" charset="0"/>
              </a:rPr>
              <a:t>артый</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ba-RU" dirty="0" smtClean="0">
                <a:solidFill>
                  <a:schemeClr val="tx2"/>
                </a:solidFill>
                <a:latin typeface="Times New Roman" pitchFamily="18" charset="0"/>
                <a:cs typeface="Times New Roman" pitchFamily="18" charset="0"/>
              </a:rPr>
              <a:t>ө</a:t>
            </a:r>
            <a:r>
              <a:rPr lang="ru-RU" dirty="0" smtClean="0">
                <a:solidFill>
                  <a:schemeClr val="tx2"/>
                </a:solidFill>
                <a:latin typeface="Times New Roman" pitchFamily="18" charset="0"/>
                <a:cs typeface="Times New Roman" pitchFamily="18" charset="0"/>
              </a:rPr>
              <a:t>л</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с</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зур</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те</a:t>
            </a:r>
            <a:r>
              <a:rPr lang="ru-RU" dirty="0" err="1" smtClean="0">
                <a:solidFill>
                  <a:schemeClr val="tx2"/>
                </a:solidFill>
                <a:latin typeface="Times New Roman" pitchFamily="18" charset="0"/>
                <a:cs typeface="Times New Roman" pitchFamily="18" charset="0"/>
              </a:rPr>
              <a:t>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олатай</a:t>
            </a:r>
            <a:r>
              <a:rPr lang="ru-RU" dirty="0" smtClean="0">
                <a:solidFill>
                  <a:schemeClr val="tx2"/>
                </a:solidFill>
                <a:latin typeface="Times New Roman" pitchFamily="18" charset="0"/>
                <a:cs typeface="Times New Roman" pitchFamily="18" charset="0"/>
              </a:rPr>
              <a:t>), </a:t>
            </a:r>
            <a:r>
              <a:rPr lang="ru-RU" b="1" u="sng" dirty="0" err="1" smtClean="0">
                <a:solidFill>
                  <a:schemeClr val="tx2"/>
                </a:solidFill>
                <a:latin typeface="Times New Roman" pitchFamily="18" charset="0"/>
                <a:cs typeface="Times New Roman" pitchFamily="18" charset="0"/>
              </a:rPr>
              <a:t>абзый</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атай</a:t>
            </a:r>
            <a:r>
              <a:rPr lang="ba-RU" dirty="0" smtClean="0">
                <a:solidFill>
                  <a:schemeClr val="tx2"/>
                </a:solidFill>
                <a:latin typeface="Times New Roman" pitchFamily="18" charset="0"/>
                <a:cs typeface="Times New Roman" pitchFamily="18" charset="0"/>
              </a:rPr>
              <a:t>ҙ</a:t>
            </a:r>
            <a:r>
              <a:rPr lang="ru-RU" dirty="0" smtClean="0">
                <a:solidFill>
                  <a:schemeClr val="tx2"/>
                </a:solidFill>
                <a:latin typeface="Times New Roman" pitchFamily="18" charset="0"/>
                <a:cs typeface="Times New Roman" pitchFamily="18" charset="0"/>
              </a:rPr>
              <a:t>ан </a:t>
            </a:r>
            <a:r>
              <a:rPr lang="ru-RU" dirty="0" err="1" smtClean="0">
                <a:solidFill>
                  <a:schemeClr val="tx2"/>
                </a:solidFill>
                <a:latin typeface="Times New Roman" pitchFamily="18" charset="0"/>
                <a:cs typeface="Times New Roman" pitchFamily="18" charset="0"/>
              </a:rPr>
              <a:t>оло</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ир</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кеше</a:t>
            </a:r>
            <a:r>
              <a:rPr lang="ru-RU" dirty="0" smtClean="0">
                <a:solidFill>
                  <a:schemeClr val="tx2"/>
                </a:solidFill>
                <a:latin typeface="Times New Roman" pitchFamily="18" charset="0"/>
                <a:cs typeface="Times New Roman" pitchFamily="18" charset="0"/>
              </a:rPr>
              <a:t>), </a:t>
            </a:r>
            <a:r>
              <a:rPr lang="ru-RU" b="1" dirty="0" smtClean="0">
                <a:solidFill>
                  <a:schemeClr val="tx2"/>
                </a:solidFill>
                <a:latin typeface="Times New Roman" pitchFamily="18" charset="0"/>
                <a:cs typeface="Times New Roman" pitchFamily="18" charset="0"/>
              </a:rPr>
              <a:t>а</a:t>
            </a:r>
            <a:r>
              <a:rPr lang="ba-RU" b="1" dirty="0" smtClean="0">
                <a:solidFill>
                  <a:schemeClr val="tx2"/>
                </a:solidFill>
                <a:latin typeface="Times New Roman" pitchFamily="18" charset="0"/>
                <a:cs typeface="Times New Roman" pitchFamily="18" charset="0"/>
              </a:rPr>
              <a:t>ҡ</a:t>
            </a:r>
            <a:r>
              <a:rPr lang="ru-RU" b="1" dirty="0" err="1" smtClean="0">
                <a:solidFill>
                  <a:schemeClr val="tx2"/>
                </a:solidFill>
                <a:latin typeface="Times New Roman" pitchFamily="18" charset="0"/>
                <a:cs typeface="Times New Roman" pitchFamily="18" charset="0"/>
              </a:rPr>
              <a:t>бабай</a:t>
            </a:r>
            <a:r>
              <a:rPr lang="ru-RU" b="1" dirty="0" smtClean="0">
                <a:solidFill>
                  <a:schemeClr val="tx2"/>
                </a:solidFill>
                <a:latin typeface="Times New Roman" pitchFamily="18" charset="0"/>
                <a:cs typeface="Times New Roman" pitchFamily="18" charset="0"/>
              </a:rPr>
              <a:t>, а</a:t>
            </a:r>
            <a:r>
              <a:rPr lang="ba-RU" b="1" dirty="0" smtClean="0">
                <a:solidFill>
                  <a:schemeClr val="tx2"/>
                </a:solidFill>
                <a:latin typeface="Times New Roman" pitchFamily="18" charset="0"/>
                <a:cs typeface="Times New Roman" pitchFamily="18" charset="0"/>
              </a:rPr>
              <a:t>ғә</a:t>
            </a:r>
            <a:r>
              <a:rPr lang="ru-RU" b="1" dirty="0" smtClean="0">
                <a:solidFill>
                  <a:schemeClr val="tx2"/>
                </a:solidFill>
                <a:latin typeface="Times New Roman" pitchFamily="18" charset="0"/>
                <a:cs typeface="Times New Roman" pitchFamily="18" charset="0"/>
              </a:rPr>
              <a:t>бей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ш</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араhы</a:t>
            </a:r>
            <a:r>
              <a:rPr lang="ru-RU"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ҙ</a:t>
            </a:r>
            <a:r>
              <a:rPr lang="ru-RU" dirty="0" err="1" smtClean="0">
                <a:solidFill>
                  <a:schemeClr val="tx2"/>
                </a:solidFill>
                <a:latin typeface="Times New Roman" pitchFamily="18" charset="0"/>
                <a:cs typeface="Times New Roman" pitchFamily="18" charset="0"/>
              </a:rPr>
              <a:t>ур</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бул</a:t>
            </a:r>
            <a:r>
              <a:rPr lang="ba-RU" dirty="0" smtClean="0">
                <a:solidFill>
                  <a:schemeClr val="tx2"/>
                </a:solidFill>
                <a:latin typeface="Times New Roman" pitchFamily="18" charset="0"/>
                <a:cs typeface="Times New Roman" pitchFamily="18" charset="0"/>
              </a:rPr>
              <a:t>ғ</a:t>
            </a:r>
            <a:r>
              <a:rPr lang="ru-RU" dirty="0" smtClean="0">
                <a:solidFill>
                  <a:schemeClr val="tx2"/>
                </a:solidFill>
                <a:latin typeface="Times New Roman" pitchFamily="18" charset="0"/>
                <a:cs typeface="Times New Roman" pitchFamily="18" charset="0"/>
              </a:rPr>
              <a:t>ан </a:t>
            </a:r>
            <a:r>
              <a:rPr lang="ru-RU" dirty="0" err="1" smtClean="0">
                <a:solidFill>
                  <a:schemeClr val="tx2"/>
                </a:solidFill>
                <a:latin typeface="Times New Roman" pitchFamily="18" charset="0"/>
                <a:cs typeface="Times New Roman" pitchFamily="18" charset="0"/>
              </a:rPr>
              <a:t>ата</a:t>
            </a:r>
            <a:r>
              <a:rPr lang="ru-RU" dirty="0" smtClean="0">
                <a:solidFill>
                  <a:schemeClr val="tx2"/>
                </a:solidFill>
                <a:latin typeface="Times New Roman" pitchFamily="18" charset="0"/>
                <a:cs typeface="Times New Roman" pitchFamily="18" charset="0"/>
              </a:rPr>
              <a:t>-</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с</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не</a:t>
            </a:r>
            <a:r>
              <a:rPr lang="ba-RU" dirty="0" smtClean="0">
                <a:solidFill>
                  <a:schemeClr val="tx2"/>
                </a:solidFill>
                <a:latin typeface="Times New Roman" pitchFamily="18" charset="0"/>
                <a:cs typeface="Times New Roman" pitchFamily="18" charset="0"/>
              </a:rPr>
              <a:t>ң</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оло</a:t>
            </a:r>
            <a:r>
              <a:rPr lang="ru-RU" dirty="0" smtClean="0">
                <a:solidFill>
                  <a:schemeClr val="tx2"/>
                </a:solidFill>
                <a:latin typeface="Times New Roman" pitchFamily="18" charset="0"/>
                <a:cs typeface="Times New Roman" pitchFamily="18" charset="0"/>
              </a:rPr>
              <a:t> а</a:t>
            </a:r>
            <a:r>
              <a:rPr lang="ba-RU" dirty="0" smtClean="0">
                <a:solidFill>
                  <a:schemeClr val="tx2"/>
                </a:solidFill>
                <a:latin typeface="Times New Roman" pitchFamily="18" charset="0"/>
                <a:cs typeface="Times New Roman" pitchFamily="18" charset="0"/>
              </a:rPr>
              <a:t>ғ</a:t>
            </a:r>
            <a:r>
              <a:rPr lang="ru-RU" dirty="0" err="1" smtClean="0">
                <a:solidFill>
                  <a:schemeClr val="tx2"/>
                </a:solidFill>
                <a:latin typeface="Times New Roman" pitchFamily="18" charset="0"/>
                <a:cs typeface="Times New Roman" pitchFamily="18" charset="0"/>
              </a:rPr>
              <a:t>аhына</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апаhына</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шулай</a:t>
            </a:r>
            <a:r>
              <a:rPr lang="ru-RU"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нд</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ш</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лeр</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йомро</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сыная</a:t>
            </a:r>
            <a:r>
              <a:rPr lang="ba-RU" dirty="0" smtClean="0">
                <a:solidFill>
                  <a:schemeClr val="tx2"/>
                </a:solidFill>
                <a:latin typeface="Times New Roman" pitchFamily="18" charset="0"/>
                <a:cs typeface="Times New Roman" pitchFamily="18" charset="0"/>
              </a:rPr>
              <a:t>ҡ өҫ</a:t>
            </a:r>
            <a:r>
              <a:rPr lang="ru-RU" dirty="0" smtClean="0">
                <a:solidFill>
                  <a:schemeClr val="tx2"/>
                </a:solidFill>
                <a:latin typeface="Times New Roman" pitchFamily="18" charset="0"/>
                <a:cs typeface="Times New Roman" pitchFamily="18" charset="0"/>
              </a:rPr>
              <a:t>т</a:t>
            </a:r>
            <a:r>
              <a:rPr lang="ba-RU" dirty="0" smtClean="0">
                <a:solidFill>
                  <a:schemeClr val="tx2"/>
                </a:solidFill>
                <a:latin typeface="Times New Roman" pitchFamily="18" charset="0"/>
                <a:cs typeface="Times New Roman" pitchFamily="18" charset="0"/>
              </a:rPr>
              <a:t>ө</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й</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лп</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к / ж</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лп</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к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сыная</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 а</a:t>
            </a:r>
            <a:r>
              <a:rPr lang="ba-RU" dirty="0" smtClean="0">
                <a:solidFill>
                  <a:schemeClr val="tx2"/>
                </a:solidFill>
                <a:latin typeface="Times New Roman" pitchFamily="18" charset="0"/>
                <a:cs typeface="Times New Roman" pitchFamily="18" charset="0"/>
              </a:rPr>
              <a:t>ҫ</a:t>
            </a:r>
            <a:r>
              <a:rPr lang="ru-RU" dirty="0" smtClean="0">
                <a:solidFill>
                  <a:schemeClr val="tx2"/>
                </a:solidFill>
                <a:latin typeface="Times New Roman" pitchFamily="18" charset="0"/>
                <a:cs typeface="Times New Roman" pitchFamily="18" charset="0"/>
              </a:rPr>
              <a:t>ты), </a:t>
            </a:r>
            <a:r>
              <a:rPr lang="ru-RU" b="1" dirty="0" smtClean="0">
                <a:solidFill>
                  <a:schemeClr val="tx2"/>
                </a:solidFill>
                <a:latin typeface="Times New Roman" pitchFamily="18" charset="0"/>
                <a:cs typeface="Times New Roman" pitchFamily="18" charset="0"/>
              </a:rPr>
              <a:t>к</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жинк</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 / к</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ж</a:t>
            </a:r>
            <a:r>
              <a:rPr lang="ba-RU" b="1" dirty="0" smtClean="0">
                <a:solidFill>
                  <a:schemeClr val="tx2"/>
                </a:solidFill>
                <a:latin typeface="Times New Roman" pitchFamily="18" charset="0"/>
                <a:cs typeface="Times New Roman" pitchFamily="18" charset="0"/>
              </a:rPr>
              <a:t>ү</a:t>
            </a:r>
            <a:r>
              <a:rPr lang="ru-RU" b="1" dirty="0" err="1" smtClean="0">
                <a:solidFill>
                  <a:schemeClr val="tx2"/>
                </a:solidFill>
                <a:latin typeface="Times New Roman" pitchFamily="18" charset="0"/>
                <a:cs typeface="Times New Roman" pitchFamily="18" charset="0"/>
              </a:rPr>
              <a:t>нк</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(а</a:t>
            </a:r>
            <a:r>
              <a:rPr lang="ba-RU" dirty="0" smtClean="0">
                <a:solidFill>
                  <a:schemeClr val="tx2"/>
                </a:solidFill>
                <a:latin typeface="Times New Roman" pitchFamily="18" charset="0"/>
                <a:cs typeface="Times New Roman" pitchFamily="18" charset="0"/>
              </a:rPr>
              <a:t>ҙ</a:t>
            </a:r>
            <a:r>
              <a:rPr lang="ru-RU" dirty="0" err="1" smtClean="0">
                <a:solidFill>
                  <a:schemeClr val="tx2"/>
                </a:solidFill>
                <a:latin typeface="Times New Roman" pitchFamily="18" charset="0"/>
                <a:cs typeface="Times New Roman" pitchFamily="18" charset="0"/>
              </a:rPr>
              <a:t>ы</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-т</a:t>
            </a:r>
            <a:r>
              <a:rPr lang="ba-RU" dirty="0" smtClean="0">
                <a:solidFill>
                  <a:schemeClr val="tx2"/>
                </a:solidFill>
                <a:latin typeface="Times New Roman" pitchFamily="18" charset="0"/>
                <a:cs typeface="Times New Roman" pitchFamily="18" charset="0"/>
              </a:rPr>
              <a:t>ү</a:t>
            </a:r>
            <a:r>
              <a:rPr lang="ru-RU" dirty="0" smtClean="0">
                <a:solidFill>
                  <a:schemeClr val="tx2"/>
                </a:solidFill>
                <a:latin typeface="Times New Roman" pitchFamily="18" charset="0"/>
                <a:cs typeface="Times New Roman" pitchFamily="18" charset="0"/>
              </a:rPr>
              <a:t>лек </a:t>
            </a:r>
            <a:r>
              <a:rPr lang="ru-RU" dirty="0" err="1" smtClean="0">
                <a:solidFill>
                  <a:schemeClr val="tx2"/>
                </a:solidFill>
                <a:latin typeface="Times New Roman" pitchFamily="18" charset="0"/>
                <a:cs typeface="Times New Roman" pitchFamily="18" charset="0"/>
              </a:rPr>
              <a:t>hа</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лай тор</a:t>
            </a:r>
            <a:r>
              <a:rPr lang="ba-RU" dirty="0" smtClean="0">
                <a:solidFill>
                  <a:schemeClr val="tx2"/>
                </a:solidFill>
                <a:latin typeface="Times New Roman" pitchFamily="18" charset="0"/>
                <a:cs typeface="Times New Roman" pitchFamily="18" charset="0"/>
              </a:rPr>
              <a:t>ғ</a:t>
            </a:r>
            <a:r>
              <a:rPr lang="ru-RU" dirty="0" smtClean="0">
                <a:solidFill>
                  <a:schemeClr val="tx2"/>
                </a:solidFill>
                <a:latin typeface="Times New Roman" pitchFamily="18" charset="0"/>
                <a:cs typeface="Times New Roman" pitchFamily="18" charset="0"/>
              </a:rPr>
              <a:t>ан б</a:t>
            </a:r>
            <a:r>
              <a:rPr lang="ba-RU" dirty="0" smtClean="0">
                <a:solidFill>
                  <a:schemeClr val="tx2"/>
                </a:solidFill>
                <a:latin typeface="Times New Roman" pitchFamily="18" charset="0"/>
                <a:cs typeface="Times New Roman" pitchFamily="18" charset="0"/>
              </a:rPr>
              <a:t>ү</a:t>
            </a:r>
            <a:r>
              <a:rPr lang="ru-RU" dirty="0" smtClean="0">
                <a:solidFill>
                  <a:schemeClr val="tx2"/>
                </a:solidFill>
                <a:latin typeface="Times New Roman" pitchFamily="18" charset="0"/>
                <a:cs typeface="Times New Roman" pitchFamily="18" charset="0"/>
              </a:rPr>
              <a:t>лм</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кес</a:t>
            </a:r>
            <a:r>
              <a:rPr lang="ba-RU" b="1" dirty="0" smtClean="0">
                <a:solidFill>
                  <a:schemeClr val="tx2"/>
                </a:solidFill>
                <a:latin typeface="Times New Roman" pitchFamily="18" charset="0"/>
                <a:cs typeface="Times New Roman" pitchFamily="18" charset="0"/>
              </a:rPr>
              <a:t>әү</a:t>
            </a:r>
            <a:r>
              <a:rPr lang="ru-RU" b="1" dirty="0" smtClean="0">
                <a:solidFill>
                  <a:schemeClr val="tx2"/>
                </a:solidFill>
                <a:latin typeface="Times New Roman" pitchFamily="18" charset="0"/>
                <a:cs typeface="Times New Roman" pitchFamily="18" charset="0"/>
              </a:rPr>
              <a:t> тая</a:t>
            </a:r>
            <a:r>
              <a:rPr lang="ba-RU" b="1" dirty="0" smtClean="0">
                <a:solidFill>
                  <a:schemeClr val="tx2"/>
                </a:solidFill>
                <a:latin typeface="Times New Roman" pitchFamily="18" charset="0"/>
                <a:cs typeface="Times New Roman" pitchFamily="18" charset="0"/>
              </a:rPr>
              <a:t>ғ</a:t>
            </a:r>
            <a:r>
              <a:rPr lang="ru-RU" b="1" dirty="0" err="1" smtClean="0">
                <a:solidFill>
                  <a:schemeClr val="tx2"/>
                </a:solidFill>
                <a:latin typeface="Times New Roman" pitchFamily="18" charset="0"/>
                <a:cs typeface="Times New Roman" pitchFamily="18" charset="0"/>
              </a:rPr>
              <a:t>ы</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(т</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ртешк</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ru-RU" u="sng" dirty="0" err="1" smtClean="0">
                <a:solidFill>
                  <a:schemeClr val="tx2"/>
                </a:solidFill>
                <a:latin typeface="Times New Roman" pitchFamily="18" charset="0"/>
                <a:cs typeface="Times New Roman" pitchFamily="18" charset="0"/>
              </a:rPr>
              <a:t>ке</a:t>
            </a:r>
            <a:r>
              <a:rPr lang="ba-RU" u="sng" dirty="0" smtClean="0">
                <a:solidFill>
                  <a:schemeClr val="tx2"/>
                </a:solidFill>
                <a:latin typeface="Times New Roman" pitchFamily="18" charset="0"/>
                <a:cs typeface="Times New Roman" pitchFamily="18" charset="0"/>
              </a:rPr>
              <a:t>ҫәү</a:t>
            </a:r>
            <a:r>
              <a:rPr lang="ru-RU" dirty="0" smtClean="0">
                <a:solidFill>
                  <a:schemeClr val="tx2"/>
                </a:solidFill>
                <a:latin typeface="Times New Roman" pitchFamily="18" charset="0"/>
                <a:cs typeface="Times New Roman" pitchFamily="18" charset="0"/>
              </a:rPr>
              <a:t>), </a:t>
            </a:r>
            <a:r>
              <a:rPr lang="ru-RU" b="1" dirty="0" smtClean="0">
                <a:solidFill>
                  <a:schemeClr val="tx2"/>
                </a:solidFill>
                <a:latin typeface="Times New Roman" pitchFamily="18" charset="0"/>
                <a:cs typeface="Times New Roman" pitchFamily="18" charset="0"/>
              </a:rPr>
              <a:t>л</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п</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к</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бысра</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 бат</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а</a:t>
            </a:r>
            <a:r>
              <a:rPr lang="ba-RU" dirty="0" smtClean="0">
                <a:solidFill>
                  <a:schemeClr val="tx2"/>
                </a:solidFill>
                <a:latin typeface="Times New Roman" pitchFamily="18" charset="0"/>
                <a:cs typeface="Times New Roman" pitchFamily="18" charset="0"/>
              </a:rPr>
              <a:t>ҡ</a:t>
            </a:r>
            <a:r>
              <a:rPr lang="ru-RU" dirty="0" err="1" smtClean="0">
                <a:solidFill>
                  <a:schemeClr val="tx2"/>
                </a:solidFill>
                <a:latin typeface="Times New Roman" pitchFamily="18" charset="0"/>
                <a:cs typeface="Times New Roman" pitchFamily="18" charset="0"/>
              </a:rPr>
              <a:t>лы</a:t>
            </a:r>
            <a:r>
              <a:rPr lang="ru-RU" dirty="0" smtClean="0">
                <a:solidFill>
                  <a:schemeClr val="tx2"/>
                </a:solidFill>
                <a:latin typeface="Times New Roman" pitchFamily="18" charset="0"/>
                <a:cs typeface="Times New Roman" pitchFamily="18" charset="0"/>
              </a:rPr>
              <a:t> ер), </a:t>
            </a:r>
            <a:r>
              <a:rPr lang="ru-RU" b="1" dirty="0" smtClean="0">
                <a:solidFill>
                  <a:schemeClr val="tx2"/>
                </a:solidFill>
                <a:latin typeface="Times New Roman" pitchFamily="18" charset="0"/>
                <a:cs typeface="Times New Roman" pitchFamily="18" charset="0"/>
              </a:rPr>
              <a:t>л</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п</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шк</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йе</a:t>
            </a:r>
            <a:r>
              <a:rPr lang="ba-RU" dirty="0" smtClean="0">
                <a:solidFill>
                  <a:schemeClr val="tx2"/>
                </a:solidFill>
                <a:latin typeface="Times New Roman" pitchFamily="18" charset="0"/>
                <a:cs typeface="Times New Roman" pitchFamily="18" charset="0"/>
              </a:rPr>
              <a:t>ң</a:t>
            </a:r>
            <a:r>
              <a:rPr lang="ru-RU" dirty="0" err="1" smtClean="0">
                <a:solidFill>
                  <a:schemeClr val="tx2"/>
                </a:solidFill>
                <a:latin typeface="Times New Roman" pitchFamily="18" charset="0"/>
                <a:cs typeface="Times New Roman" pitchFamily="18" charset="0"/>
              </a:rPr>
              <a:t>ке</a:t>
            </a:r>
            <a:r>
              <a:rPr lang="ru-RU" dirty="0" smtClean="0">
                <a:solidFill>
                  <a:schemeClr val="tx2"/>
                </a:solidFill>
                <a:latin typeface="Times New Roman" pitchFamily="18" charset="0"/>
                <a:cs typeface="Times New Roman" pitchFamily="18" charset="0"/>
              </a:rPr>
              <a:t>), </a:t>
            </a:r>
            <a:r>
              <a:rPr lang="ru-RU" b="1" dirty="0" smtClean="0">
                <a:solidFill>
                  <a:schemeClr val="tx2"/>
                </a:solidFill>
                <a:latin typeface="Times New Roman" pitchFamily="18" charset="0"/>
                <a:cs typeface="Times New Roman" pitchFamily="18" charset="0"/>
              </a:rPr>
              <a:t>м</a:t>
            </a:r>
            <a:r>
              <a:rPr lang="ba-RU" b="1" dirty="0" smtClean="0">
                <a:solidFill>
                  <a:schemeClr val="tx2"/>
                </a:solidFill>
                <a:latin typeface="Times New Roman" pitchFamily="18" charset="0"/>
                <a:cs typeface="Times New Roman" pitchFamily="18" charset="0"/>
              </a:rPr>
              <a:t>ө</a:t>
            </a:r>
            <a:r>
              <a:rPr lang="ru-RU" b="1" dirty="0" smtClean="0">
                <a:solidFill>
                  <a:schemeClr val="tx2"/>
                </a:solidFill>
                <a:latin typeface="Times New Roman" pitchFamily="18" charset="0"/>
                <a:cs typeface="Times New Roman" pitchFamily="18" charset="0"/>
              </a:rPr>
              <a:t>г</a:t>
            </a:r>
            <a:r>
              <a:rPr lang="ba-RU" b="1" dirty="0" smtClean="0">
                <a:solidFill>
                  <a:schemeClr val="tx2"/>
                </a:solidFill>
                <a:latin typeface="Times New Roman" pitchFamily="18" charset="0"/>
                <a:cs typeface="Times New Roman" pitchFamily="18" charset="0"/>
              </a:rPr>
              <a:t>ө</a:t>
            </a:r>
            <a:r>
              <a:rPr lang="ru-RU" b="1" dirty="0" err="1" smtClean="0">
                <a:solidFill>
                  <a:schemeClr val="tx2"/>
                </a:solidFill>
                <a:latin typeface="Times New Roman" pitchFamily="18" charset="0"/>
                <a:cs typeface="Times New Roman" pitchFamily="18" charset="0"/>
              </a:rPr>
              <a:t>ш</a:t>
            </a:r>
            <a:r>
              <a:rPr lang="ru-RU" b="1" dirty="0" smtClean="0">
                <a:solidFill>
                  <a:schemeClr val="tx2"/>
                </a:solidFill>
                <a:latin typeface="Times New Roman" pitchFamily="18" charset="0"/>
                <a:cs typeface="Times New Roman" pitchFamily="18" charset="0"/>
              </a:rPr>
              <a:t> /</a:t>
            </a:r>
            <a:r>
              <a:rPr lang="ru-RU" b="1" u="sng" dirty="0" err="1" smtClean="0">
                <a:solidFill>
                  <a:schemeClr val="tx2"/>
                </a:solidFill>
                <a:latin typeface="Times New Roman" pitchFamily="18" charset="0"/>
                <a:cs typeface="Times New Roman" pitchFamily="18" charset="0"/>
              </a:rPr>
              <a:t>босма</a:t>
            </a:r>
            <a:r>
              <a:rPr lang="ba-RU" b="1" u="sng" dirty="0" smtClean="0">
                <a:solidFill>
                  <a:schemeClr val="tx2"/>
                </a:solidFill>
                <a:latin typeface="Times New Roman" pitchFamily="18" charset="0"/>
                <a:cs typeface="Times New Roman" pitchFamily="18" charset="0"/>
              </a:rPr>
              <a:t>ҡ</a:t>
            </a:r>
            <a:r>
              <a:rPr lang="ru-RU" b="1"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почма</a:t>
            </a:r>
            <a:r>
              <a:rPr lang="ba-RU" b="1" dirty="0" smtClean="0">
                <a:solidFill>
                  <a:schemeClr val="tx2"/>
                </a:solidFill>
                <a:latin typeface="Times New Roman" pitchFamily="18" charset="0"/>
                <a:cs typeface="Times New Roman" pitchFamily="18" charset="0"/>
              </a:rPr>
              <a:t>ҡ</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(м</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ш</a:t>
            </a:r>
            <a:r>
              <a:rPr lang="ru-RU" dirty="0" smtClean="0">
                <a:solidFill>
                  <a:schemeClr val="tx2"/>
                </a:solidFill>
                <a:latin typeface="Times New Roman" pitchFamily="18" charset="0"/>
                <a:cs typeface="Times New Roman" pitchFamily="18" charset="0"/>
              </a:rPr>
              <a:t>), </a:t>
            </a:r>
            <a:r>
              <a:rPr lang="ru-RU" b="1" u="sng" dirty="0" err="1" smtClean="0">
                <a:solidFill>
                  <a:schemeClr val="tx2"/>
                </a:solidFill>
                <a:latin typeface="Times New Roman" pitchFamily="18" charset="0"/>
                <a:cs typeface="Times New Roman" pitchFamily="18" charset="0"/>
              </a:rPr>
              <a:t>урынды</a:t>
            </a:r>
            <a:r>
              <a:rPr lang="ba-RU" b="1" u="sng" dirty="0" smtClean="0">
                <a:solidFill>
                  <a:schemeClr val="tx2"/>
                </a:solidFill>
                <a:latin typeface="Times New Roman" pitchFamily="18" charset="0"/>
                <a:cs typeface="Times New Roman" pitchFamily="18" charset="0"/>
              </a:rPr>
              <a:t>ҡ</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ултыр</a:t>
            </a:r>
            <a:r>
              <a:rPr lang="ba-RU" dirty="0" smtClean="0">
                <a:solidFill>
                  <a:schemeClr val="tx2"/>
                </a:solidFill>
                <a:latin typeface="Times New Roman" pitchFamily="18" charset="0"/>
                <a:cs typeface="Times New Roman" pitchFamily="18" charset="0"/>
              </a:rPr>
              <a:t>ғ</a:t>
            </a:r>
            <a:r>
              <a:rPr lang="ru-RU" dirty="0" err="1" smtClean="0">
                <a:solidFill>
                  <a:schemeClr val="tx2"/>
                </a:solidFill>
                <a:latin typeface="Times New Roman" pitchFamily="18" charset="0"/>
                <a:cs typeface="Times New Roman" pitchFamily="18" charset="0"/>
              </a:rPr>
              <a:t>ыс</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мoс</a:t>
            </a:r>
            <a:r>
              <a:rPr lang="ba-RU" b="1" dirty="0" smtClean="0">
                <a:solidFill>
                  <a:schemeClr val="tx2"/>
                </a:solidFill>
                <a:latin typeface="Times New Roman" pitchFamily="18" charset="0"/>
                <a:cs typeface="Times New Roman" pitchFamily="18" charset="0"/>
              </a:rPr>
              <a:t>а</a:t>
            </a:r>
            <a:r>
              <a:rPr lang="ru-RU" b="1" dirty="0" err="1" smtClean="0">
                <a:solidFill>
                  <a:schemeClr val="tx2"/>
                </a:solidFill>
                <a:latin typeface="Times New Roman" pitchFamily="18" charset="0"/>
                <a:cs typeface="Times New Roman" pitchFamily="18" charset="0"/>
              </a:rPr>
              <a:t>фирхана</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(гостиница), </a:t>
            </a:r>
            <a:r>
              <a:rPr lang="ru-RU" b="1" dirty="0" smtClean="0">
                <a:solidFill>
                  <a:schemeClr val="tx2"/>
                </a:solidFill>
                <a:latin typeface="Times New Roman" pitchFamily="18" charset="0"/>
                <a:cs typeface="Times New Roman" pitchFamily="18" charset="0"/>
              </a:rPr>
              <a:t>с</a:t>
            </a:r>
            <a:r>
              <a:rPr lang="ba-RU" b="1" dirty="0" smtClean="0">
                <a:solidFill>
                  <a:schemeClr val="tx2"/>
                </a:solidFill>
                <a:latin typeface="Times New Roman" pitchFamily="18" charset="0"/>
                <a:cs typeface="Times New Roman" pitchFamily="18" charset="0"/>
              </a:rPr>
              <a:t>ү</a:t>
            </a:r>
            <a:r>
              <a:rPr lang="ru-RU" b="1" dirty="0" err="1" smtClean="0">
                <a:solidFill>
                  <a:schemeClr val="tx2"/>
                </a:solidFill>
                <a:latin typeface="Times New Roman" pitchFamily="18" charset="0"/>
                <a:cs typeface="Times New Roman" pitchFamily="18" charset="0"/>
              </a:rPr>
              <a:t>лгe</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h</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лг</a:t>
            </a:r>
            <a:r>
              <a:rPr lang="ba-RU" dirty="0" smtClean="0">
                <a:solidFill>
                  <a:schemeClr val="tx2"/>
                </a:solidFill>
                <a:latin typeface="Times New Roman" pitchFamily="18" charset="0"/>
                <a:cs typeface="Times New Roman" pitchFamily="18" charset="0"/>
              </a:rPr>
              <a:t>ө</a:t>
            </a:r>
            <a:r>
              <a:rPr lang="ru-RU" dirty="0" smtClean="0">
                <a:solidFill>
                  <a:schemeClr val="tx2"/>
                </a:solidFill>
                <a:latin typeface="Times New Roman" pitchFamily="18" charset="0"/>
                <a:cs typeface="Times New Roman" pitchFamily="18" charset="0"/>
              </a:rPr>
              <a:t>, та</a:t>
            </a:r>
            <a:r>
              <a:rPr lang="ba-RU" dirty="0" smtClean="0">
                <a:solidFill>
                  <a:schemeClr val="tx2"/>
                </a:solidFill>
                <a:latin typeface="Times New Roman" pitchFamily="18" charset="0"/>
                <a:cs typeface="Times New Roman" pitchFamily="18" charset="0"/>
              </a:rPr>
              <a:t>ҫ</a:t>
            </a:r>
            <a:r>
              <a:rPr lang="ru-RU" dirty="0" err="1" smtClean="0">
                <a:solidFill>
                  <a:schemeClr val="tx2"/>
                </a:solidFill>
                <a:latin typeface="Times New Roman" pitchFamily="18" charset="0"/>
                <a:cs typeface="Times New Roman" pitchFamily="18" charset="0"/>
              </a:rPr>
              <a:t>тамал</a:t>
            </a:r>
            <a:r>
              <a:rPr lang="ru-RU" dirty="0" smtClean="0">
                <a:solidFill>
                  <a:schemeClr val="tx2"/>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текм</a:t>
            </a:r>
            <a:r>
              <a:rPr lang="ba-RU" b="1"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ba-RU" dirty="0" smtClean="0">
                <a:solidFill>
                  <a:schemeClr val="tx2"/>
                </a:solidFill>
                <a:latin typeface="Times New Roman" pitchFamily="18" charset="0"/>
                <a:cs typeface="Times New Roman" pitchFamily="18" charset="0"/>
              </a:rPr>
              <a:t>ҡ</a:t>
            </a:r>
            <a:r>
              <a:rPr lang="ru-RU" dirty="0" err="1" smtClean="0">
                <a:solidFill>
                  <a:schemeClr val="tx2"/>
                </a:solidFill>
                <a:latin typeface="Times New Roman" pitchFamily="18" charset="0"/>
                <a:cs typeface="Times New Roman" pitchFamily="18" charset="0"/>
              </a:rPr>
              <a:t>ойма</a:t>
            </a:r>
            <a:r>
              <a:rPr lang="ru-RU" dirty="0" smtClean="0">
                <a:solidFill>
                  <a:schemeClr val="tx2"/>
                </a:solidFill>
                <a:latin typeface="Times New Roman" pitchFamily="18" charset="0"/>
                <a:cs typeface="Times New Roman" pitchFamily="18" charset="0"/>
              </a:rPr>
              <a:t>), </a:t>
            </a:r>
            <a:r>
              <a:rPr lang="ba-RU" b="1" u="sng" dirty="0" smtClean="0">
                <a:solidFill>
                  <a:schemeClr val="tx2"/>
                </a:solidFill>
                <a:latin typeface="Times New Roman" pitchFamily="18" charset="0"/>
                <a:cs typeface="Times New Roman" pitchFamily="18" charset="0"/>
              </a:rPr>
              <a:t>ә</a:t>
            </a:r>
            <a:r>
              <a:rPr lang="ru-RU" b="1" u="sng" dirty="0" err="1" smtClean="0">
                <a:solidFill>
                  <a:schemeClr val="tx2"/>
                </a:solidFill>
                <a:latin typeface="Times New Roman" pitchFamily="18" charset="0"/>
                <a:cs typeface="Times New Roman" pitchFamily="18" charset="0"/>
              </a:rPr>
              <a:t>п</a:t>
            </a:r>
            <a:r>
              <a:rPr lang="ba-RU" b="1" u="sng" dirty="0" smtClean="0">
                <a:solidFill>
                  <a:schemeClr val="tx2"/>
                </a:solidFill>
                <a:latin typeface="Times New Roman" pitchFamily="18" charset="0"/>
                <a:cs typeface="Times New Roman" pitchFamily="18" charset="0"/>
              </a:rPr>
              <a:t>ә</a:t>
            </a:r>
            <a:r>
              <a:rPr lang="ru-RU" b="1" u="sng"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 </a:t>
            </a:r>
            <a:r>
              <a:rPr lang="ru-RU" b="1" dirty="0" err="1" smtClean="0">
                <a:solidFill>
                  <a:schemeClr val="tx2"/>
                </a:solidFill>
                <a:latin typeface="Times New Roman" pitchFamily="18" charset="0"/>
                <a:cs typeface="Times New Roman" pitchFamily="18" charset="0"/>
              </a:rPr>
              <a:t>эп</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икм</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к), </a:t>
            </a:r>
            <a:r>
              <a:rPr lang="ru-RU" b="1" dirty="0" smtClean="0">
                <a:solidFill>
                  <a:schemeClr val="tx2"/>
                </a:solidFill>
                <a:latin typeface="Times New Roman" pitchFamily="18" charset="0"/>
                <a:cs typeface="Times New Roman" pitchFamily="18" charset="0"/>
              </a:rPr>
              <a:t>т</a:t>
            </a:r>
            <a:r>
              <a:rPr lang="ba-RU" b="1" dirty="0" smtClean="0">
                <a:solidFill>
                  <a:schemeClr val="tx2"/>
                </a:solidFill>
                <a:latin typeface="Times New Roman" pitchFamily="18" charset="0"/>
                <a:cs typeface="Times New Roman" pitchFamily="18" charset="0"/>
              </a:rPr>
              <a:t>а</a:t>
            </a:r>
            <a:r>
              <a:rPr lang="ru-RU" b="1" dirty="0" err="1" smtClean="0">
                <a:solidFill>
                  <a:schemeClr val="tx2"/>
                </a:solidFill>
                <a:latin typeface="Times New Roman" pitchFamily="18" charset="0"/>
                <a:cs typeface="Times New Roman" pitchFamily="18" charset="0"/>
              </a:rPr>
              <a:t>бикм</a:t>
            </a:r>
            <a:r>
              <a:rPr lang="ba-RU" b="1" dirty="0" smtClean="0">
                <a:solidFill>
                  <a:schemeClr val="tx2"/>
                </a:solidFill>
                <a:latin typeface="Times New Roman" pitchFamily="18" charset="0"/>
                <a:cs typeface="Times New Roman" pitchFamily="18" charset="0"/>
              </a:rPr>
              <a:t>ә</a:t>
            </a:r>
            <a:r>
              <a:rPr lang="ru-RU" b="1" dirty="0" smtClean="0">
                <a:solidFill>
                  <a:schemeClr val="tx2"/>
                </a:solidFill>
                <a:latin typeface="Times New Roman" pitchFamily="18" charset="0"/>
                <a:cs typeface="Times New Roman" pitchFamily="18" charset="0"/>
              </a:rPr>
              <a:t>к, т</a:t>
            </a:r>
            <a:r>
              <a:rPr lang="ba-RU" b="1" dirty="0" smtClean="0">
                <a:solidFill>
                  <a:schemeClr val="tx2"/>
                </a:solidFill>
                <a:latin typeface="Times New Roman" pitchFamily="18" charset="0"/>
                <a:cs typeface="Times New Roman" pitchFamily="18" charset="0"/>
              </a:rPr>
              <a:t>ө</a:t>
            </a:r>
            <a:r>
              <a:rPr lang="ru-RU" b="1" dirty="0" err="1" smtClean="0">
                <a:solidFill>
                  <a:schemeClr val="tx2"/>
                </a:solidFill>
                <a:latin typeface="Times New Roman" pitchFamily="18" charset="0"/>
                <a:cs typeface="Times New Roman" pitchFamily="18" charset="0"/>
              </a:rPr>
              <a:t>пл</a:t>
            </a:r>
            <a:r>
              <a:rPr lang="ba-RU" b="1" dirty="0" smtClean="0">
                <a:solidFill>
                  <a:schemeClr val="tx2"/>
                </a:solidFill>
                <a:latin typeface="Times New Roman" pitchFamily="18" charset="0"/>
                <a:cs typeface="Times New Roman" pitchFamily="18" charset="0"/>
              </a:rPr>
              <a:t>ө</a:t>
            </a:r>
            <a:r>
              <a:rPr lang="ru-RU" b="1" dirty="0" smtClean="0">
                <a:solidFill>
                  <a:schemeClr val="tx2"/>
                </a:solidFill>
                <a:latin typeface="Times New Roman" pitchFamily="18" charset="0"/>
                <a:cs typeface="Times New Roman" pitchFamily="18" charset="0"/>
              </a:rPr>
              <a:t>к</a:t>
            </a:r>
            <a:r>
              <a:rPr lang="ba-RU" b="1" dirty="0" smtClean="0">
                <a:solidFill>
                  <a:schemeClr val="tx2"/>
                </a:solidFill>
                <a:latin typeface="Times New Roman" pitchFamily="18" charset="0"/>
                <a:cs typeface="Times New Roman" pitchFamily="18" charset="0"/>
              </a:rPr>
              <a:t>ә</a:t>
            </a:r>
            <a:r>
              <a:rPr lang="ru-RU" b="1" dirty="0" err="1" smtClean="0">
                <a:solidFill>
                  <a:schemeClr val="tx2"/>
                </a:solidFill>
                <a:latin typeface="Times New Roman" pitchFamily="18" charset="0"/>
                <a:cs typeface="Times New Roman" pitchFamily="18" charset="0"/>
              </a:rPr>
              <a:t>й</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ru-RU" dirty="0" err="1" smtClean="0">
                <a:solidFill>
                  <a:schemeClr val="tx2"/>
                </a:solidFill>
                <a:latin typeface="Times New Roman" pitchFamily="18" charset="0"/>
                <a:cs typeface="Times New Roman" pitchFamily="18" charset="0"/>
              </a:rPr>
              <a:t>табала</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йеп</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бешерелгeн</a:t>
            </a:r>
            <a:r>
              <a:rPr lang="ru-RU" dirty="0" smtClean="0">
                <a:solidFill>
                  <a:schemeClr val="tx2"/>
                </a:solidFill>
                <a:latin typeface="Times New Roman" pitchFamily="18" charset="0"/>
                <a:cs typeface="Times New Roman" pitchFamily="18" charset="0"/>
              </a:rPr>
              <a:t> </a:t>
            </a:r>
            <a:r>
              <a:rPr lang="ru-RU" dirty="0" err="1" smtClean="0">
                <a:solidFill>
                  <a:schemeClr val="tx2"/>
                </a:solidFill>
                <a:latin typeface="Times New Roman" pitchFamily="18" charset="0"/>
                <a:cs typeface="Times New Roman" pitchFamily="18" charset="0"/>
              </a:rPr>
              <a:t>й</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йм</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 </a:t>
            </a:r>
            <a:r>
              <a:rPr lang="ba-RU" b="1" u="sng" dirty="0" smtClean="0">
                <a:solidFill>
                  <a:schemeClr val="tx2"/>
                </a:solidFill>
                <a:latin typeface="Times New Roman" pitchFamily="18" charset="0"/>
                <a:cs typeface="Times New Roman" pitchFamily="18" charset="0"/>
              </a:rPr>
              <a:t>ү</a:t>
            </a:r>
            <a:r>
              <a:rPr lang="ru-RU" b="1" u="sng" dirty="0" err="1" smtClean="0">
                <a:solidFill>
                  <a:schemeClr val="tx2"/>
                </a:solidFill>
                <a:latin typeface="Times New Roman" pitchFamily="18" charset="0"/>
                <a:cs typeface="Times New Roman" pitchFamily="18" charset="0"/>
              </a:rPr>
              <a:t>р</a:t>
            </a:r>
            <a:r>
              <a:rPr lang="ba-RU" b="1" u="sng" dirty="0" smtClean="0">
                <a:solidFill>
                  <a:schemeClr val="tx2"/>
                </a:solidFill>
                <a:latin typeface="Times New Roman" pitchFamily="18" charset="0"/>
                <a:cs typeface="Times New Roman" pitchFamily="18" charset="0"/>
              </a:rPr>
              <a:t>ҙә</a:t>
            </a:r>
            <a:r>
              <a:rPr lang="ru-RU" b="1" u="sng" dirty="0" smtClean="0">
                <a:solidFill>
                  <a:schemeClr val="tx2"/>
                </a:solidFill>
                <a:latin typeface="Times New Roman" pitchFamily="18" charset="0"/>
                <a:cs typeface="Times New Roman" pitchFamily="18" charset="0"/>
              </a:rPr>
              <a:t>к</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йр</a:t>
            </a:r>
            <a:r>
              <a:rPr lang="ba-RU" dirty="0" smtClean="0">
                <a:solidFill>
                  <a:schemeClr val="tx2"/>
                </a:solidFill>
                <a:latin typeface="Times New Roman" pitchFamily="18" charset="0"/>
                <a:cs typeface="Times New Roman" pitchFamily="18" charset="0"/>
              </a:rPr>
              <a:t>ә</a:t>
            </a:r>
            <a:r>
              <a:rPr lang="ru-RU" dirty="0" smtClean="0">
                <a:solidFill>
                  <a:schemeClr val="tx2"/>
                </a:solidFill>
                <a:latin typeface="Times New Roman" pitchFamily="18" charset="0"/>
                <a:cs typeface="Times New Roman" pitchFamily="18" charset="0"/>
              </a:rPr>
              <a:t>к), </a:t>
            </a:r>
            <a:r>
              <a:rPr lang="ba-RU" b="1" dirty="0" smtClean="0">
                <a:solidFill>
                  <a:schemeClr val="tx2"/>
                </a:solidFill>
                <a:latin typeface="Times New Roman" pitchFamily="18" charset="0"/>
                <a:cs typeface="Times New Roman" pitchFamily="18" charset="0"/>
              </a:rPr>
              <a:t>ҡ</a:t>
            </a:r>
            <a:r>
              <a:rPr lang="ru-RU" b="1" dirty="0" err="1" smtClean="0">
                <a:solidFill>
                  <a:schemeClr val="tx2"/>
                </a:solidFill>
                <a:latin typeface="Times New Roman" pitchFamily="18" charset="0"/>
                <a:cs typeface="Times New Roman" pitchFamily="18" charset="0"/>
              </a:rPr>
              <a:t>аплы</a:t>
            </a:r>
            <a:r>
              <a:rPr lang="ru-RU" b="1" dirty="0" smtClean="0">
                <a:solidFill>
                  <a:schemeClr val="tx2"/>
                </a:solidFill>
                <a:latin typeface="Times New Roman" pitchFamily="18" charset="0"/>
                <a:cs typeface="Times New Roman" pitchFamily="18" charset="0"/>
              </a:rPr>
              <a:t> </a:t>
            </a:r>
            <a:r>
              <a:rPr lang="ru-RU" b="1" u="sng" dirty="0" smtClean="0">
                <a:solidFill>
                  <a:schemeClr val="tx2"/>
                </a:solidFill>
                <a:latin typeface="Times New Roman" pitchFamily="18" charset="0"/>
                <a:cs typeface="Times New Roman" pitchFamily="18" charset="0"/>
              </a:rPr>
              <a:t>ба</a:t>
            </a:r>
            <a:r>
              <a:rPr lang="ba-RU" b="1" u="sng" dirty="0" smtClean="0">
                <a:solidFill>
                  <a:schemeClr val="tx2"/>
                </a:solidFill>
                <a:latin typeface="Times New Roman" pitchFamily="18" charset="0"/>
                <a:cs typeface="Times New Roman" pitchFamily="18" charset="0"/>
              </a:rPr>
              <a:t>ҡ</a:t>
            </a:r>
            <a:r>
              <a:rPr lang="ru-RU" b="1" u="sng" dirty="0" smtClean="0">
                <a:solidFill>
                  <a:schemeClr val="tx2"/>
                </a:solidFill>
                <a:latin typeface="Times New Roman" pitchFamily="18" charset="0"/>
                <a:cs typeface="Times New Roman" pitchFamily="18" charset="0"/>
              </a:rPr>
              <a:t>а </a:t>
            </a:r>
            <a:r>
              <a:rPr lang="ru-RU" dirty="0" smtClean="0">
                <a:solidFill>
                  <a:schemeClr val="tx2"/>
                </a:solidFill>
                <a:latin typeface="Times New Roman" pitchFamily="18" charset="0"/>
                <a:cs typeface="Times New Roman" pitchFamily="18" charset="0"/>
              </a:rPr>
              <a:t>(г</a:t>
            </a:r>
            <a:r>
              <a:rPr lang="ba-RU" dirty="0" smtClean="0">
                <a:solidFill>
                  <a:schemeClr val="tx2"/>
                </a:solidFill>
                <a:latin typeface="Times New Roman" pitchFamily="18" charset="0"/>
                <a:cs typeface="Times New Roman" pitchFamily="18" charset="0"/>
              </a:rPr>
              <a:t>ө</a:t>
            </a:r>
            <a:r>
              <a:rPr lang="ru-RU" dirty="0" smtClean="0">
                <a:solidFill>
                  <a:schemeClr val="tx2"/>
                </a:solidFill>
                <a:latin typeface="Times New Roman" pitchFamily="18" charset="0"/>
                <a:cs typeface="Times New Roman" pitchFamily="18" charset="0"/>
              </a:rPr>
              <a:t>б</a:t>
            </a:r>
            <a:r>
              <a:rPr lang="ba-RU" dirty="0" smtClean="0">
                <a:solidFill>
                  <a:schemeClr val="tx2"/>
                </a:solidFill>
                <a:latin typeface="Times New Roman" pitchFamily="18" charset="0"/>
                <a:cs typeface="Times New Roman" pitchFamily="18" charset="0"/>
              </a:rPr>
              <a:t>ө</a:t>
            </a:r>
            <a:r>
              <a:rPr lang="ru-RU" dirty="0" err="1" smtClean="0">
                <a:solidFill>
                  <a:schemeClr val="tx2"/>
                </a:solidFill>
                <a:latin typeface="Times New Roman" pitchFamily="18" charset="0"/>
                <a:cs typeface="Times New Roman" pitchFamily="18" charset="0"/>
              </a:rPr>
              <a:t>рг</a:t>
            </a:r>
            <a:r>
              <a:rPr lang="ba-RU" dirty="0" smtClean="0">
                <a:solidFill>
                  <a:schemeClr val="tx2"/>
                </a:solidFill>
                <a:latin typeface="Times New Roman" pitchFamily="18" charset="0"/>
                <a:cs typeface="Times New Roman" pitchFamily="18" charset="0"/>
              </a:rPr>
              <a:t>ә</a:t>
            </a:r>
            <a:r>
              <a:rPr lang="ru-RU" dirty="0" err="1" smtClean="0">
                <a:solidFill>
                  <a:schemeClr val="tx2"/>
                </a:solidFill>
                <a:latin typeface="Times New Roman" pitchFamily="18" charset="0"/>
                <a:cs typeface="Times New Roman" pitchFamily="18" charset="0"/>
              </a:rPr>
              <a:t>йел</a:t>
            </a:r>
            <a:r>
              <a:rPr lang="ru-RU" dirty="0" smtClean="0">
                <a:solidFill>
                  <a:schemeClr val="tx2"/>
                </a:solidFill>
                <a:latin typeface="Times New Roman" pitchFamily="18" charset="0"/>
                <a:cs typeface="Times New Roman" pitchFamily="18" charset="0"/>
              </a:rPr>
              <a:t>), </a:t>
            </a:r>
            <a:r>
              <a:rPr lang="ba-RU" b="1" u="sng" dirty="0" smtClean="0">
                <a:solidFill>
                  <a:schemeClr val="tx2"/>
                </a:solidFill>
                <a:latin typeface="Times New Roman" pitchFamily="18" charset="0"/>
                <a:cs typeface="Times New Roman" pitchFamily="18" charset="0"/>
              </a:rPr>
              <a:t>ҡ</a:t>
            </a:r>
            <a:r>
              <a:rPr lang="ru-RU" b="1" u="sng" dirty="0" err="1" smtClean="0">
                <a:solidFill>
                  <a:schemeClr val="tx2"/>
                </a:solidFill>
                <a:latin typeface="Times New Roman" pitchFamily="18" charset="0"/>
                <a:cs typeface="Times New Roman" pitchFamily="18" charset="0"/>
              </a:rPr>
              <a:t>апсы</a:t>
            </a:r>
            <a:r>
              <a:rPr lang="ba-RU" b="1" u="sng" dirty="0" smtClean="0">
                <a:solidFill>
                  <a:schemeClr val="tx2"/>
                </a:solidFill>
                <a:latin typeface="Times New Roman" pitchFamily="18" charset="0"/>
                <a:cs typeface="Times New Roman" pitchFamily="18" charset="0"/>
              </a:rPr>
              <a:t>ҡ</a:t>
            </a:r>
            <a:r>
              <a:rPr lang="ru-RU" b="1" dirty="0" smtClean="0">
                <a:solidFill>
                  <a:schemeClr val="tx2"/>
                </a:solidFill>
                <a:latin typeface="Times New Roman" pitchFamily="18" charset="0"/>
                <a:cs typeface="Times New Roman" pitchFamily="18" charset="0"/>
              </a:rPr>
              <a:t> / </a:t>
            </a:r>
            <a:r>
              <a:rPr lang="ba-RU" b="1" dirty="0" smtClean="0">
                <a:solidFill>
                  <a:schemeClr val="tx2"/>
                </a:solidFill>
                <a:latin typeface="Times New Roman" pitchFamily="18" charset="0"/>
                <a:cs typeface="Times New Roman" pitchFamily="18" charset="0"/>
              </a:rPr>
              <a:t>ҡ</a:t>
            </a:r>
            <a:r>
              <a:rPr lang="ru-RU" b="1" dirty="0" err="1" smtClean="0">
                <a:solidFill>
                  <a:schemeClr val="tx2"/>
                </a:solidFill>
                <a:latin typeface="Times New Roman" pitchFamily="18" charset="0"/>
                <a:cs typeface="Times New Roman" pitchFamily="18" charset="0"/>
              </a:rPr>
              <a:t>апчы</a:t>
            </a:r>
            <a:r>
              <a:rPr lang="ba-RU" b="1" dirty="0" smtClean="0">
                <a:solidFill>
                  <a:schemeClr val="tx2"/>
                </a:solidFill>
                <a:latin typeface="Times New Roman" pitchFamily="18" charset="0"/>
                <a:cs typeface="Times New Roman" pitchFamily="18" charset="0"/>
              </a:rPr>
              <a:t>ҡ</a:t>
            </a:r>
            <a:r>
              <a:rPr lang="ru-RU" b="1"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(то</a:t>
            </a:r>
            <a:r>
              <a:rPr lang="ba-RU" dirty="0" smtClean="0">
                <a:solidFill>
                  <a:schemeClr val="tx2"/>
                </a:solidFill>
                <a:latin typeface="Times New Roman" pitchFamily="18" charset="0"/>
                <a:cs typeface="Times New Roman" pitchFamily="18" charset="0"/>
              </a:rPr>
              <a:t>ҡ</a:t>
            </a:r>
            <a:r>
              <a:rPr lang="ru-RU" dirty="0" smtClean="0">
                <a:solidFill>
                  <a:schemeClr val="tx2"/>
                </a:solidFill>
                <a:latin typeface="Times New Roman" pitchFamily="18" charset="0"/>
                <a:cs typeface="Times New Roman" pitchFamily="18" charset="0"/>
              </a:rPr>
              <a:t>).</a:t>
            </a:r>
          </a:p>
          <a:p>
            <a:endParaRPr lang="ru-RU" dirty="0"/>
          </a:p>
        </p:txBody>
      </p:sp>
    </p:spTree>
    <p:extLst>
      <p:ext uri="{BB962C8B-B14F-4D97-AF65-F5344CB8AC3E}">
        <p14:creationId xmlns="" xmlns:p14="http://schemas.microsoft.com/office/powerpoint/2010/main" val="171930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11510"/>
            <a:ext cx="8496944" cy="3293209"/>
          </a:xfrm>
          <a:prstGeom prst="rect">
            <a:avLst/>
          </a:prstGeom>
          <a:noFill/>
        </p:spPr>
        <p:txBody>
          <a:bodyPr wrap="square" rtlCol="0">
            <a:spAutoFit/>
          </a:bodyPr>
          <a:lstStyle/>
          <a:p>
            <a:r>
              <a:rPr lang="be-BY" sz="1600" dirty="0" smtClean="0">
                <a:solidFill>
                  <a:srgbClr val="002060"/>
                </a:solidFill>
                <a:latin typeface="Times New Roman" pitchFamily="18" charset="0"/>
                <a:cs typeface="Times New Roman" pitchFamily="18" charset="0"/>
              </a:rPr>
              <a:t>Балтас районы Ҡарыш ауылы материалы</a:t>
            </a:r>
          </a:p>
          <a:p>
            <a:endParaRPr lang="be-BY" sz="1600" dirty="0" smtClean="0">
              <a:solidFill>
                <a:srgbClr val="002060"/>
              </a:solidFill>
              <a:latin typeface="Times New Roman" pitchFamily="18" charset="0"/>
              <a:cs typeface="Times New Roman" pitchFamily="18" charset="0"/>
            </a:endParaRPr>
          </a:p>
          <a:p>
            <a:r>
              <a:rPr lang="be-BY" sz="1600" dirty="0" smtClean="0">
                <a:solidFill>
                  <a:srgbClr val="002060"/>
                </a:solidFill>
                <a:latin typeface="Times New Roman" pitchFamily="18" charset="0"/>
                <a:cs typeface="Times New Roman" pitchFamily="18" charset="0"/>
              </a:rPr>
              <a:t>Дөйөм төрки телгә хас </a:t>
            </a:r>
            <a:r>
              <a:rPr lang="be-BY" sz="1600" i="1" dirty="0" smtClean="0">
                <a:solidFill>
                  <a:srgbClr val="002060"/>
                </a:solidFill>
                <a:latin typeface="Times New Roman" pitchFamily="18" charset="0"/>
                <a:cs typeface="Times New Roman" pitchFamily="18" charset="0"/>
              </a:rPr>
              <a:t>и</a:t>
            </a:r>
            <a:r>
              <a:rPr lang="be-BY" sz="1600" dirty="0" smtClean="0">
                <a:solidFill>
                  <a:srgbClr val="002060"/>
                </a:solidFill>
                <a:latin typeface="Times New Roman" pitchFamily="18" charset="0"/>
                <a:cs typeface="Times New Roman" pitchFamily="18" charset="0"/>
              </a:rPr>
              <a:t> өнө бигерәк тә тәүге ижектә һаҡланған: </a:t>
            </a:r>
            <a:r>
              <a:rPr lang="be-BY" sz="1600" b="1" i="1" dirty="0" smtClean="0">
                <a:solidFill>
                  <a:srgbClr val="002060"/>
                </a:solidFill>
                <a:latin typeface="Times New Roman" pitchFamily="18" charset="0"/>
                <a:cs typeface="Times New Roman" pitchFamily="18" charset="0"/>
              </a:rPr>
              <a:t>киңәш, фикер</a:t>
            </a:r>
            <a:r>
              <a:rPr lang="be-BY" sz="1600" dirty="0" smtClean="0">
                <a:solidFill>
                  <a:srgbClr val="002060"/>
                </a:solidFill>
                <a:latin typeface="Times New Roman" pitchFamily="18" charset="0"/>
                <a:cs typeface="Times New Roman" pitchFamily="18" charset="0"/>
              </a:rPr>
              <a:t>.</a:t>
            </a:r>
          </a:p>
          <a:p>
            <a:r>
              <a:rPr lang="be-BY" sz="1600" i="1" dirty="0" smtClean="0">
                <a:solidFill>
                  <a:srgbClr val="002060"/>
                </a:solidFill>
                <a:latin typeface="Times New Roman" pitchFamily="18" charset="0"/>
                <a:cs typeface="Times New Roman" pitchFamily="18" charset="0"/>
              </a:rPr>
              <a:t>М-Б, П</a:t>
            </a:r>
            <a:r>
              <a:rPr lang="be-BY" sz="1600" dirty="0" smtClean="0">
                <a:solidFill>
                  <a:srgbClr val="002060"/>
                </a:solidFill>
                <a:latin typeface="Times New Roman" pitchFamily="18" charset="0"/>
                <a:cs typeface="Times New Roman" pitchFamily="18" charset="0"/>
              </a:rPr>
              <a:t> күсеше: </a:t>
            </a:r>
            <a:r>
              <a:rPr lang="be-BY" sz="1600" b="1" i="1" dirty="0" smtClean="0">
                <a:solidFill>
                  <a:srgbClr val="002060"/>
                </a:solidFill>
                <a:latin typeface="Times New Roman" pitchFamily="18" charset="0"/>
                <a:cs typeface="Times New Roman" pitchFamily="18" charset="0"/>
              </a:rPr>
              <a:t>малан</a:t>
            </a:r>
            <a:r>
              <a:rPr lang="be-BY" sz="1600" i="1" dirty="0" smtClean="0">
                <a:solidFill>
                  <a:srgbClr val="002060"/>
                </a:solidFill>
                <a:latin typeface="Times New Roman" pitchFamily="18" charset="0"/>
                <a:cs typeface="Times New Roman" pitchFamily="18" charset="0"/>
              </a:rPr>
              <a:t> </a:t>
            </a:r>
            <a:r>
              <a:rPr lang="be-BY" sz="1600" dirty="0" smtClean="0">
                <a:solidFill>
                  <a:srgbClr val="002060"/>
                </a:solidFill>
                <a:latin typeface="Times New Roman" pitchFamily="18" charset="0"/>
                <a:cs typeface="Times New Roman" pitchFamily="18" charset="0"/>
              </a:rPr>
              <a:t>(балан</a:t>
            </a:r>
            <a:r>
              <a:rPr lang="be-BY" sz="1600" i="1" dirty="0" smtClean="0">
                <a:solidFill>
                  <a:srgbClr val="002060"/>
                </a:solidFill>
                <a:latin typeface="Times New Roman" pitchFamily="18" charset="0"/>
                <a:cs typeface="Times New Roman" pitchFamily="18" charset="0"/>
              </a:rPr>
              <a:t>), </a:t>
            </a:r>
            <a:r>
              <a:rPr lang="be-BY" sz="1600" b="1" i="1" dirty="0" smtClean="0">
                <a:solidFill>
                  <a:srgbClr val="002060"/>
                </a:solidFill>
                <a:latin typeface="Times New Roman" pitchFamily="18" charset="0"/>
                <a:cs typeface="Times New Roman" pitchFamily="18" charset="0"/>
              </a:rPr>
              <a:t>майтаҡ</a:t>
            </a:r>
            <a:r>
              <a:rPr lang="be-BY" sz="1600" i="1" dirty="0" smtClean="0">
                <a:solidFill>
                  <a:srgbClr val="002060"/>
                </a:solidFill>
                <a:latin typeface="Times New Roman" pitchFamily="18" charset="0"/>
                <a:cs typeface="Times New Roman" pitchFamily="18" charset="0"/>
              </a:rPr>
              <a:t> </a:t>
            </a:r>
            <a:r>
              <a:rPr lang="be-BY" sz="1600" dirty="0" smtClean="0">
                <a:solidFill>
                  <a:srgbClr val="002060"/>
                </a:solidFill>
                <a:latin typeface="Times New Roman" pitchFamily="18" charset="0"/>
                <a:cs typeface="Times New Roman" pitchFamily="18" charset="0"/>
              </a:rPr>
              <a:t>(байтаҡ), </a:t>
            </a:r>
            <a:r>
              <a:rPr lang="be-BY" sz="1600" b="1" i="1" dirty="0" smtClean="0">
                <a:solidFill>
                  <a:srgbClr val="002060"/>
                </a:solidFill>
                <a:latin typeface="Times New Roman" pitchFamily="18" charset="0"/>
                <a:cs typeface="Times New Roman" pitchFamily="18" charset="0"/>
              </a:rPr>
              <a:t>түм-түгәрәк</a:t>
            </a:r>
            <a:r>
              <a:rPr lang="be-BY" sz="1600" i="1" dirty="0" smtClean="0">
                <a:solidFill>
                  <a:srgbClr val="002060"/>
                </a:solidFill>
                <a:latin typeface="Times New Roman" pitchFamily="18" charset="0"/>
                <a:cs typeface="Times New Roman" pitchFamily="18" charset="0"/>
              </a:rPr>
              <a:t> </a:t>
            </a:r>
            <a:r>
              <a:rPr lang="be-BY" sz="1600" dirty="0" smtClean="0">
                <a:solidFill>
                  <a:srgbClr val="002060"/>
                </a:solidFill>
                <a:latin typeface="Times New Roman" pitchFamily="18" charset="0"/>
                <a:cs typeface="Times New Roman" pitchFamily="18" charset="0"/>
              </a:rPr>
              <a:t>(түп-түңәрәк) </a:t>
            </a:r>
          </a:p>
          <a:p>
            <a:r>
              <a:rPr lang="be-BY" sz="1600" dirty="0" smtClean="0">
                <a:solidFill>
                  <a:srgbClr val="002060"/>
                </a:solidFill>
                <a:latin typeface="Times New Roman" pitchFamily="18" charset="0"/>
                <a:cs typeface="Times New Roman" pitchFamily="18" charset="0"/>
              </a:rPr>
              <a:t>Лексик үҙенсәлектәр: </a:t>
            </a:r>
            <a:r>
              <a:rPr lang="be-BY" sz="1600" b="1" i="1" dirty="0" smtClean="0">
                <a:solidFill>
                  <a:srgbClr val="002060"/>
                </a:solidFill>
                <a:latin typeface="Times New Roman" pitchFamily="18" charset="0"/>
                <a:cs typeface="Times New Roman" pitchFamily="18" charset="0"/>
              </a:rPr>
              <a:t>йәйлектә</a:t>
            </a:r>
            <a:r>
              <a:rPr lang="be-BY" sz="1600" dirty="0" smtClean="0">
                <a:solidFill>
                  <a:srgbClr val="002060"/>
                </a:solidFill>
                <a:latin typeface="Times New Roman" pitchFamily="18" charset="0"/>
                <a:cs typeface="Times New Roman" pitchFamily="18" charset="0"/>
              </a:rPr>
              <a:t> (йәй көнө), </a:t>
            </a:r>
            <a:r>
              <a:rPr lang="be-BY" sz="1600" b="1" i="1" dirty="0" smtClean="0">
                <a:solidFill>
                  <a:srgbClr val="002060"/>
                </a:solidFill>
                <a:latin typeface="Times New Roman" pitchFamily="18" charset="0"/>
                <a:cs typeface="Times New Roman" pitchFamily="18" charset="0"/>
              </a:rPr>
              <a:t>көҙлөктә</a:t>
            </a:r>
            <a:r>
              <a:rPr lang="be-BY" sz="1600" dirty="0" smtClean="0">
                <a:solidFill>
                  <a:srgbClr val="002060"/>
                </a:solidFill>
                <a:latin typeface="Times New Roman" pitchFamily="18" charset="0"/>
                <a:cs typeface="Times New Roman" pitchFamily="18" charset="0"/>
              </a:rPr>
              <a:t> (көҙ көнө), </a:t>
            </a:r>
            <a:r>
              <a:rPr lang="be-BY" sz="1600" b="1" i="1" dirty="0" smtClean="0">
                <a:solidFill>
                  <a:srgbClr val="002060"/>
                </a:solidFill>
                <a:latin typeface="Times New Roman" pitchFamily="18" charset="0"/>
                <a:cs typeface="Times New Roman" pitchFamily="18" charset="0"/>
              </a:rPr>
              <a:t>байағынаҡ</a:t>
            </a:r>
            <a:r>
              <a:rPr lang="be-BY" sz="1600" dirty="0" smtClean="0">
                <a:solidFill>
                  <a:srgbClr val="002060"/>
                </a:solidFill>
                <a:latin typeface="Times New Roman" pitchFamily="18" charset="0"/>
                <a:cs typeface="Times New Roman" pitchFamily="18" charset="0"/>
              </a:rPr>
              <a:t> (бая), </a:t>
            </a:r>
            <a:r>
              <a:rPr lang="be-BY" sz="1600" b="1" i="1" dirty="0" smtClean="0">
                <a:solidFill>
                  <a:srgbClr val="002060"/>
                </a:solidFill>
                <a:latin typeface="Times New Roman" pitchFamily="18" charset="0"/>
                <a:cs typeface="Times New Roman" pitchFamily="18" charset="0"/>
              </a:rPr>
              <a:t>ҡайын туйыҙы</a:t>
            </a:r>
            <a:r>
              <a:rPr lang="be-BY" sz="1600" dirty="0" smtClean="0">
                <a:solidFill>
                  <a:srgbClr val="002060"/>
                </a:solidFill>
                <a:latin typeface="Times New Roman" pitchFamily="18" charset="0"/>
                <a:cs typeface="Times New Roman" pitchFamily="18" charset="0"/>
              </a:rPr>
              <a:t> (ҡайын туҙы), </a:t>
            </a:r>
            <a:r>
              <a:rPr lang="be-BY" sz="1600" b="1" i="1" dirty="0" smtClean="0">
                <a:solidFill>
                  <a:srgbClr val="002060"/>
                </a:solidFill>
                <a:latin typeface="Times New Roman" pitchFamily="18" charset="0"/>
                <a:cs typeface="Times New Roman" pitchFamily="18" charset="0"/>
              </a:rPr>
              <a:t>төйәү</a:t>
            </a:r>
            <a:r>
              <a:rPr lang="be-BY" sz="1600" dirty="0" smtClean="0">
                <a:solidFill>
                  <a:srgbClr val="002060"/>
                </a:solidFill>
                <a:latin typeface="Times New Roman" pitchFamily="18" charset="0"/>
                <a:cs typeface="Times New Roman" pitchFamily="18" charset="0"/>
              </a:rPr>
              <a:t> (тейәү), </a:t>
            </a:r>
            <a:r>
              <a:rPr lang="be-BY" sz="1600" b="1" i="1" dirty="0" smtClean="0">
                <a:solidFill>
                  <a:srgbClr val="002060"/>
                </a:solidFill>
                <a:latin typeface="Times New Roman" pitchFamily="18" charset="0"/>
                <a:cs typeface="Times New Roman" pitchFamily="18" charset="0"/>
              </a:rPr>
              <a:t>бөлдөрмә</a:t>
            </a:r>
            <a:r>
              <a:rPr lang="be-BY" sz="1600" dirty="0" smtClean="0">
                <a:solidFill>
                  <a:srgbClr val="002060"/>
                </a:solidFill>
                <a:latin typeface="Times New Roman" pitchFamily="18" charset="0"/>
                <a:cs typeface="Times New Roman" pitchFamily="18" charset="0"/>
              </a:rPr>
              <a:t> (сыбыртҡыны ҡулға тағып йөрөү өсөн ҡуйылған бау), </a:t>
            </a:r>
            <a:r>
              <a:rPr lang="be-BY" sz="1600" b="1" i="1" dirty="0" smtClean="0">
                <a:solidFill>
                  <a:srgbClr val="002060"/>
                </a:solidFill>
                <a:latin typeface="Times New Roman" pitchFamily="18" charset="0"/>
                <a:cs typeface="Times New Roman" pitchFamily="18" charset="0"/>
              </a:rPr>
              <a:t>кузла</a:t>
            </a:r>
            <a:r>
              <a:rPr lang="be-BY" sz="1600" dirty="0" smtClean="0">
                <a:solidFill>
                  <a:srgbClr val="002060"/>
                </a:solidFill>
                <a:latin typeface="Times New Roman" pitchFamily="18" charset="0"/>
                <a:cs typeface="Times New Roman" pitchFamily="18" charset="0"/>
              </a:rPr>
              <a:t> (утынды һалып бысыу өсөн эшләнгән ҡулайлама), </a:t>
            </a:r>
            <a:r>
              <a:rPr lang="be-BY" sz="1600" b="1" i="1" dirty="0" smtClean="0">
                <a:solidFill>
                  <a:srgbClr val="002060"/>
                </a:solidFill>
                <a:latin typeface="Times New Roman" pitchFamily="18" charset="0"/>
                <a:cs typeface="Times New Roman" pitchFamily="18" charset="0"/>
              </a:rPr>
              <a:t>чиртмә ҡойо</a:t>
            </a:r>
            <a:r>
              <a:rPr lang="be-BY" sz="1600" b="1" dirty="0" smtClean="0">
                <a:solidFill>
                  <a:srgbClr val="002060"/>
                </a:solidFill>
                <a:latin typeface="Times New Roman" pitchFamily="18" charset="0"/>
                <a:cs typeface="Times New Roman" pitchFamily="18" charset="0"/>
              </a:rPr>
              <a:t> </a:t>
            </a:r>
            <a:r>
              <a:rPr lang="be-BY" sz="1600" dirty="0" smtClean="0">
                <a:solidFill>
                  <a:srgbClr val="002060"/>
                </a:solidFill>
                <a:latin typeface="Times New Roman" pitchFamily="18" charset="0"/>
                <a:cs typeface="Times New Roman" pitchFamily="18" charset="0"/>
              </a:rPr>
              <a:t>(ҡоҙоҡтоң бер төрө), </a:t>
            </a:r>
            <a:r>
              <a:rPr lang="be-BY" sz="1600" b="1" i="1" dirty="0" smtClean="0">
                <a:solidFill>
                  <a:srgbClr val="002060"/>
                </a:solidFill>
                <a:latin typeface="Times New Roman" pitchFamily="18" charset="0"/>
                <a:cs typeface="Times New Roman" pitchFamily="18" charset="0"/>
              </a:rPr>
              <a:t>көжө мөржә</a:t>
            </a:r>
            <a:r>
              <a:rPr lang="be-BY" sz="1600" b="1" dirty="0" smtClean="0">
                <a:solidFill>
                  <a:srgbClr val="002060"/>
                </a:solidFill>
                <a:latin typeface="Times New Roman" pitchFamily="18" charset="0"/>
                <a:cs typeface="Times New Roman" pitchFamily="18" charset="0"/>
              </a:rPr>
              <a:t> </a:t>
            </a:r>
            <a:r>
              <a:rPr lang="be-BY" sz="1600" dirty="0" smtClean="0">
                <a:solidFill>
                  <a:srgbClr val="002060"/>
                </a:solidFill>
                <a:latin typeface="Times New Roman" pitchFamily="18" charset="0"/>
                <a:cs typeface="Times New Roman" pitchFamily="18" charset="0"/>
              </a:rPr>
              <a:t>(йүшкә), </a:t>
            </a:r>
            <a:r>
              <a:rPr lang="be-BY" sz="1600" b="1" i="1" dirty="0" smtClean="0">
                <a:solidFill>
                  <a:srgbClr val="002060"/>
                </a:solidFill>
                <a:latin typeface="Times New Roman" pitchFamily="18" charset="0"/>
                <a:cs typeface="Times New Roman" pitchFamily="18" charset="0"/>
              </a:rPr>
              <a:t>кисауағач</a:t>
            </a:r>
            <a:r>
              <a:rPr lang="be-BY" sz="1600" dirty="0" smtClean="0">
                <a:solidFill>
                  <a:srgbClr val="002060"/>
                </a:solidFill>
                <a:latin typeface="Times New Roman" pitchFamily="18" charset="0"/>
                <a:cs typeface="Times New Roman" pitchFamily="18" charset="0"/>
              </a:rPr>
              <a:t> (кеҫәү), </a:t>
            </a:r>
            <a:r>
              <a:rPr lang="be-BY" sz="1600" b="1" i="1" dirty="0" smtClean="0">
                <a:solidFill>
                  <a:srgbClr val="002060"/>
                </a:solidFill>
                <a:latin typeface="Times New Roman" pitchFamily="18" charset="0"/>
                <a:cs typeface="Times New Roman" pitchFamily="18" charset="0"/>
              </a:rPr>
              <a:t>сосҡо</a:t>
            </a:r>
            <a:r>
              <a:rPr lang="be-BY" sz="1600" dirty="0" smtClean="0">
                <a:solidFill>
                  <a:srgbClr val="002060"/>
                </a:solidFill>
                <a:latin typeface="Times New Roman" pitchFamily="18" charset="0"/>
                <a:cs typeface="Times New Roman" pitchFamily="18" charset="0"/>
              </a:rPr>
              <a:t> (һоҫҡо), </a:t>
            </a:r>
            <a:r>
              <a:rPr lang="be-BY" sz="1600" b="1" i="1" dirty="0" smtClean="0">
                <a:solidFill>
                  <a:srgbClr val="002060"/>
                </a:solidFill>
                <a:latin typeface="Times New Roman" pitchFamily="18" charset="0"/>
                <a:cs typeface="Times New Roman" pitchFamily="18" charset="0"/>
              </a:rPr>
              <a:t>паскатин</a:t>
            </a:r>
            <a:r>
              <a:rPr lang="be-BY" sz="1600" dirty="0" smtClean="0">
                <a:solidFill>
                  <a:srgbClr val="002060"/>
                </a:solidFill>
                <a:latin typeface="Times New Roman" pitchFamily="18" charset="0"/>
                <a:cs typeface="Times New Roman" pitchFamily="18" charset="0"/>
              </a:rPr>
              <a:t> (мал йөрөгән ялан, “скотина” һүҙенән), </a:t>
            </a:r>
            <a:r>
              <a:rPr lang="be-BY" sz="1600" b="1" i="1" dirty="0" smtClean="0">
                <a:solidFill>
                  <a:srgbClr val="002060"/>
                </a:solidFill>
                <a:latin typeface="Times New Roman" pitchFamily="18" charset="0"/>
                <a:cs typeface="Times New Roman" pitchFamily="18" charset="0"/>
              </a:rPr>
              <a:t>лаҡан</a:t>
            </a:r>
            <a:r>
              <a:rPr lang="be-BY" sz="1600" dirty="0" smtClean="0">
                <a:solidFill>
                  <a:srgbClr val="002060"/>
                </a:solidFill>
                <a:latin typeface="Times New Roman" pitchFamily="18" charset="0"/>
                <a:cs typeface="Times New Roman" pitchFamily="18" charset="0"/>
              </a:rPr>
              <a:t> (ҙур һыу силәге)</a:t>
            </a:r>
          </a:p>
          <a:p>
            <a:endParaRPr lang="be-BY" sz="1600" dirty="0" smtClean="0">
              <a:solidFill>
                <a:srgbClr val="002060"/>
              </a:solidFill>
              <a:latin typeface="Times New Roman" pitchFamily="18" charset="0"/>
              <a:cs typeface="Times New Roman" pitchFamily="18" charset="0"/>
            </a:endParaRPr>
          </a:p>
          <a:p>
            <a:r>
              <a:rPr lang="be-BY" sz="1600" dirty="0" smtClean="0">
                <a:solidFill>
                  <a:srgbClr val="002060"/>
                </a:solidFill>
                <a:latin typeface="Times New Roman" pitchFamily="18" charset="0"/>
                <a:cs typeface="Times New Roman" pitchFamily="18" charset="0"/>
              </a:rPr>
              <a:t>Ауылдың аҡ әбейе 1912 йылғы Ғизәтуллина Хәсибә инәй әйтеүенсә, элегерәк, улар үҫкән саҡта ҡулланған </a:t>
            </a:r>
            <a:r>
              <a:rPr lang="be-BY" sz="1600" i="1" dirty="0" smtClean="0">
                <a:solidFill>
                  <a:srgbClr val="002060"/>
                </a:solidFill>
                <a:latin typeface="Times New Roman" pitchFamily="18" charset="0"/>
                <a:cs typeface="Times New Roman" pitchFamily="18" charset="0"/>
              </a:rPr>
              <a:t>инәй, әтей, ҡартинәй, ҡартәтей, эне</a:t>
            </a:r>
            <a:r>
              <a:rPr lang="be-BY" sz="1600" dirty="0" smtClean="0">
                <a:solidFill>
                  <a:srgbClr val="002060"/>
                </a:solidFill>
                <a:latin typeface="Times New Roman" pitchFamily="18" charset="0"/>
                <a:cs typeface="Times New Roman" pitchFamily="18" charset="0"/>
              </a:rPr>
              <a:t> кеүек туған-ҡәрҙәшлек терминдары хәҙерге ваҡытта телмәрҙән төшөп ҡалған,  был бик оҙаҡ тик татар теле генә уҡытыуҙан килә. </a:t>
            </a:r>
            <a:endParaRPr lang="ru-RU" sz="1600"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Мои рисунки\Логотипы_БГПУ\PNG\3.png">
            <a:extLst>
              <a:ext uri="{FF2B5EF4-FFF2-40B4-BE49-F238E27FC236}">
                <a16:creationId xmlns="" xmlns:a16="http://schemas.microsoft.com/office/drawing/2014/main" id="{1942268C-3AC0-6E4B-83AC-6738A81F380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4368" y="267494"/>
            <a:ext cx="816091"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899592" y="1347614"/>
            <a:ext cx="7416824" cy="369332"/>
          </a:xfrm>
          <a:prstGeom prst="rect">
            <a:avLst/>
          </a:prstGeom>
          <a:noFill/>
        </p:spPr>
        <p:txBody>
          <a:bodyPr wrap="square" rtlCol="0">
            <a:spAutoFit/>
          </a:bodyPr>
          <a:lstStyle/>
          <a:p>
            <a:pPr algn="just"/>
            <a:r>
              <a:rPr lang="ru-RU" dirty="0" smtClean="0">
                <a:solidFill>
                  <a:srgbClr val="0070C0"/>
                </a:solidFill>
                <a:latin typeface="Times New Roman" pitchFamily="18" charset="0"/>
                <a:cs typeface="Times New Roman" pitchFamily="18" charset="0"/>
              </a:rPr>
              <a:t>        </a:t>
            </a:r>
            <a:endParaRPr lang="ru-RU" dirty="0">
              <a:solidFill>
                <a:srgbClr val="0070C0"/>
              </a:solidFill>
              <a:latin typeface="Times New Roman" pitchFamily="18" charset="0"/>
              <a:cs typeface="Times New Roman" pitchFamily="18" charset="0"/>
            </a:endParaRPr>
          </a:p>
        </p:txBody>
      </p:sp>
      <p:sp>
        <p:nvSpPr>
          <p:cNvPr id="4" name="TextBox 3"/>
          <p:cNvSpPr txBox="1"/>
          <p:nvPr/>
        </p:nvSpPr>
        <p:spPr>
          <a:xfrm>
            <a:off x="755576" y="411510"/>
            <a:ext cx="7848872" cy="3416320"/>
          </a:xfrm>
          <a:prstGeom prst="rect">
            <a:avLst/>
          </a:prstGeom>
          <a:noFill/>
        </p:spPr>
        <p:txBody>
          <a:bodyPr wrap="square" rtlCol="0">
            <a:spAutoFit/>
          </a:bodyPr>
          <a:lstStyle/>
          <a:p>
            <a:pPr algn="ctr"/>
            <a:r>
              <a:rPr lang="be-BY" dirty="0" smtClean="0">
                <a:solidFill>
                  <a:schemeClr val="tx2"/>
                </a:solidFill>
                <a:latin typeface="Times New Roman" pitchFamily="18" charset="0"/>
                <a:cs typeface="Times New Roman" pitchFamily="18" charset="0"/>
              </a:rPr>
              <a:t>Төньяҡ-көнбайыш диалекттың хәҙерге торошон асыҡлау буйынса</a:t>
            </a:r>
          </a:p>
          <a:p>
            <a:pPr algn="ctr"/>
            <a:r>
              <a:rPr lang="be-BY" dirty="0" smtClean="0">
                <a:solidFill>
                  <a:schemeClr val="tx2"/>
                </a:solidFill>
                <a:latin typeface="Times New Roman" pitchFamily="18" charset="0"/>
                <a:cs typeface="Times New Roman" pitchFamily="18" charset="0"/>
              </a:rPr>
              <a:t>тикшеренеү эше </a:t>
            </a:r>
          </a:p>
          <a:p>
            <a:endParaRPr lang="be-BY" dirty="0" smtClean="0">
              <a:solidFill>
                <a:schemeClr val="tx2"/>
              </a:solidFill>
              <a:latin typeface="Times New Roman" pitchFamily="18" charset="0"/>
              <a:cs typeface="Times New Roman" pitchFamily="18" charset="0"/>
            </a:endParaRPr>
          </a:p>
          <a:p>
            <a:r>
              <a:rPr lang="be-BY" dirty="0" smtClean="0">
                <a:solidFill>
                  <a:schemeClr val="tx2"/>
                </a:solidFill>
                <a:latin typeface="Times New Roman" pitchFamily="18" charset="0"/>
                <a:cs typeface="Times New Roman" pitchFamily="18" charset="0"/>
              </a:rPr>
              <a:t>Махсус һораулыҡ әҙерләнде. Һораулыҡ урыҫ телендәге 30 һүҙҙән тора, студенттар был һүҙҙәрҙең үҙ һөйләшендәге эквивалентын бирергә тейеш. </a:t>
            </a:r>
            <a:r>
              <a:rPr lang="be-BY" i="1" dirty="0" smtClean="0">
                <a:solidFill>
                  <a:schemeClr val="tx2"/>
                </a:solidFill>
                <a:latin typeface="Times New Roman" pitchFamily="18" charset="0"/>
                <a:cs typeface="Times New Roman" pitchFamily="18" charset="0"/>
              </a:rPr>
              <a:t>Ҡариҙел, Балаҡатай, Краснокама, Тәтешле, Борай, Яңауыл, Мәсетле, Илеш, Ҡалтасы </a:t>
            </a:r>
            <a:r>
              <a:rPr lang="be-BY" dirty="0" smtClean="0">
                <a:solidFill>
                  <a:schemeClr val="tx2"/>
                </a:solidFill>
                <a:latin typeface="Times New Roman" pitchFamily="18" charset="0"/>
                <a:cs typeface="Times New Roman" pitchFamily="18" charset="0"/>
              </a:rPr>
              <a:t>райондарынан килгән студенттарҙың күбеһе мәктәптә башҡорт телен предмет булараҡ йә бөтөнләй уҡымаған, йә ҡыҫҡартылған программа буйынса өйрәнгән, шуға ла улар тап шул диалект, һөйләш телен генә белә, ә ҡайһы берҙәре татар телен уҡыған, шулай ҙа ата-бабаларының тел үҙенсәлектәрен онотмаған.</a:t>
            </a:r>
            <a:endParaRPr lang="ru-RU" dirty="0" smtClean="0">
              <a:solidFill>
                <a:schemeClr val="tx2"/>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7193060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802</TotalTime>
  <Words>2320</Words>
  <Application>Microsoft Office PowerPoint</Application>
  <PresentationFormat>Экран (16:9)</PresentationFormat>
  <Paragraphs>137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dc:creator>
  <cp:lastModifiedBy>user</cp:lastModifiedBy>
  <cp:revision>74</cp:revision>
  <dcterms:created xsi:type="dcterms:W3CDTF">2021-05-28T07:55:16Z</dcterms:created>
  <dcterms:modified xsi:type="dcterms:W3CDTF">2026-01-23T05:02:22Z</dcterms:modified>
</cp:coreProperties>
</file>